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revisionInfo.xml" ContentType="application/vnd.ms-powerpoint.revisioninfo+xml"/>
  <Override PartName="/ppt/changesInfos/changesInfo1.xml" ContentType="application/vnd.ms-powerpoint.changesinfo+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6" r:id="rId1"/>
  </p:sldMasterIdLst>
  <p:notesMasterIdLst>
    <p:notesMasterId r:id="rId24"/>
  </p:notesMasterIdLst>
  <p:handoutMasterIdLst>
    <p:handoutMasterId r:id="rId25"/>
  </p:handoutMasterIdLst>
  <p:sldIdLst>
    <p:sldId id="316" r:id="rId2"/>
    <p:sldId id="353" r:id="rId3"/>
    <p:sldId id="354" r:id="rId4"/>
    <p:sldId id="426" r:id="rId5"/>
    <p:sldId id="425" r:id="rId6"/>
    <p:sldId id="356" r:id="rId7"/>
    <p:sldId id="357" r:id="rId8"/>
    <p:sldId id="370" r:id="rId9"/>
    <p:sldId id="376" r:id="rId10"/>
    <p:sldId id="419" r:id="rId11"/>
    <p:sldId id="408" r:id="rId12"/>
    <p:sldId id="368" r:id="rId13"/>
    <p:sldId id="420" r:id="rId14"/>
    <p:sldId id="421" r:id="rId15"/>
    <p:sldId id="422" r:id="rId16"/>
    <p:sldId id="423" r:id="rId17"/>
    <p:sldId id="414" r:id="rId18"/>
    <p:sldId id="415" r:id="rId19"/>
    <p:sldId id="418" r:id="rId20"/>
    <p:sldId id="416" r:id="rId21"/>
    <p:sldId id="424" r:id="rId22"/>
    <p:sldId id="31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00"/>
    <a:srgbClr val="C6D9F1"/>
    <a:srgbClr val="FAC09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FCD84-EB74-93CA-ED04-CF7FAEAC1C1B}" v="69" dt="2022-11-12T10:54:49.395"/>
    <p1510:client id="{7D5D69D0-9702-59C0-62E1-6B44AD111C8D}" v="218" dt="2022-11-12T10:45:08.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94660"/>
  </p:normalViewPr>
  <p:slideViewPr>
    <p:cSldViewPr snapToGrid="0">
      <p:cViewPr varScale="1">
        <p:scale>
          <a:sx n="70" d="100"/>
          <a:sy n="70" d="100"/>
        </p:scale>
        <p:origin x="480" y="72"/>
      </p:cViewPr>
      <p:guideLst>
        <p:guide orient="horz" pos="2160"/>
        <p:guide pos="3840"/>
      </p:guideLst>
    </p:cSldViewPr>
  </p:slideViewPr>
  <p:notesTextViewPr>
    <p:cViewPr>
      <p:scale>
        <a:sx n="1" d="1"/>
        <a:sy n="1" d="1"/>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des_Persephone" userId="S::rabiul1505@tdbd365.onmicrosoft.com::7b7bbf1a-74b9-411b-a603-86759ce6f533" providerId="AD" clId="Web-{7D5D69D0-9702-59C0-62E1-6B44AD111C8D}"/>
    <pc:docChg chg="addSld delSld modSld">
      <pc:chgData name="Hades_Persephone" userId="S::rabiul1505@tdbd365.onmicrosoft.com::7b7bbf1a-74b9-411b-a603-86759ce6f533" providerId="AD" clId="Web-{7D5D69D0-9702-59C0-62E1-6B44AD111C8D}" dt="2022-11-12T10:45:24.371" v="190"/>
      <pc:docMkLst>
        <pc:docMk/>
      </pc:docMkLst>
      <pc:sldChg chg="modSp">
        <pc:chgData name="Hades_Persephone" userId="S::rabiul1505@tdbd365.onmicrosoft.com::7b7bbf1a-74b9-411b-a603-86759ce6f533" providerId="AD" clId="Web-{7D5D69D0-9702-59C0-62E1-6B44AD111C8D}" dt="2022-11-12T10:42:05.724" v="179" actId="20577"/>
        <pc:sldMkLst>
          <pc:docMk/>
          <pc:sldMk cId="0" sldId="347"/>
        </pc:sldMkLst>
        <pc:spChg chg="mod">
          <ac:chgData name="Hades_Persephone" userId="S::rabiul1505@tdbd365.onmicrosoft.com::7b7bbf1a-74b9-411b-a603-86759ce6f533" providerId="AD" clId="Web-{7D5D69D0-9702-59C0-62E1-6B44AD111C8D}" dt="2022-11-12T10:42:05.724" v="179" actId="20577"/>
          <ac:spMkLst>
            <pc:docMk/>
            <pc:sldMk cId="0" sldId="347"/>
            <ac:spMk id="3" creationId="{00000000-0000-0000-0000-000000000000}"/>
          </ac:spMkLst>
        </pc:spChg>
      </pc:sldChg>
      <pc:sldChg chg="del">
        <pc:chgData name="Hades_Persephone" userId="S::rabiul1505@tdbd365.onmicrosoft.com::7b7bbf1a-74b9-411b-a603-86759ce6f533" providerId="AD" clId="Web-{7D5D69D0-9702-59C0-62E1-6B44AD111C8D}" dt="2022-11-12T10:38:13.091" v="8"/>
        <pc:sldMkLst>
          <pc:docMk/>
          <pc:sldMk cId="2182964873" sldId="358"/>
        </pc:sldMkLst>
      </pc:sldChg>
      <pc:sldChg chg="delSp">
        <pc:chgData name="Hades_Persephone" userId="S::rabiul1505@tdbd365.onmicrosoft.com::7b7bbf1a-74b9-411b-a603-86759ce6f533" providerId="AD" clId="Web-{7D5D69D0-9702-59C0-62E1-6B44AD111C8D}" dt="2022-11-12T10:44:17.462" v="180"/>
        <pc:sldMkLst>
          <pc:docMk/>
          <pc:sldMk cId="2341126134" sldId="369"/>
        </pc:sldMkLst>
        <pc:graphicFrameChg chg="del">
          <ac:chgData name="Hades_Persephone" userId="S::rabiul1505@tdbd365.onmicrosoft.com::7b7bbf1a-74b9-411b-a603-86759ce6f533" providerId="AD" clId="Web-{7D5D69D0-9702-59C0-62E1-6B44AD111C8D}" dt="2022-11-12T10:44:17.462" v="180"/>
          <ac:graphicFrameMkLst>
            <pc:docMk/>
            <pc:sldMk cId="2341126134" sldId="369"/>
            <ac:graphicFrameMk id="12" creationId="{F91D48AD-36C5-C8CA-0F4D-270E5C5C4E07}"/>
          </ac:graphicFrameMkLst>
        </pc:graphicFrameChg>
      </pc:sldChg>
      <pc:sldChg chg="addSp delSp modSp">
        <pc:chgData name="Hades_Persephone" userId="S::rabiul1505@tdbd365.onmicrosoft.com::7b7bbf1a-74b9-411b-a603-86759ce6f533" providerId="AD" clId="Web-{7D5D69D0-9702-59C0-62E1-6B44AD111C8D}" dt="2022-11-12T10:45:24.371" v="190"/>
        <pc:sldMkLst>
          <pc:docMk/>
          <pc:sldMk cId="2883274255" sldId="377"/>
        </pc:sldMkLst>
        <pc:spChg chg="mod">
          <ac:chgData name="Hades_Persephone" userId="S::rabiul1505@tdbd365.onmicrosoft.com::7b7bbf1a-74b9-411b-a603-86759ce6f533" providerId="AD" clId="Web-{7D5D69D0-9702-59C0-62E1-6B44AD111C8D}" dt="2022-11-12T10:45:24.371" v="190"/>
          <ac:spMkLst>
            <pc:docMk/>
            <pc:sldMk cId="2883274255" sldId="377"/>
            <ac:spMk id="2" creationId="{D82DBFC1-66D5-8FF0-7F13-0092A95C1AED}"/>
          </ac:spMkLst>
        </pc:spChg>
        <pc:spChg chg="mod">
          <ac:chgData name="Hades_Persephone" userId="S::rabiul1505@tdbd365.onmicrosoft.com::7b7bbf1a-74b9-411b-a603-86759ce6f533" providerId="AD" clId="Web-{7D5D69D0-9702-59C0-62E1-6B44AD111C8D}" dt="2022-11-12T10:45:24.371" v="190"/>
          <ac:spMkLst>
            <pc:docMk/>
            <pc:sldMk cId="2883274255" sldId="377"/>
            <ac:spMk id="4" creationId="{EEAFB6B3-C2AC-987A-9D70-2B8F0990EF5C}"/>
          </ac:spMkLst>
        </pc:spChg>
        <pc:spChg chg="mod">
          <ac:chgData name="Hades_Persephone" userId="S::rabiul1505@tdbd365.onmicrosoft.com::7b7bbf1a-74b9-411b-a603-86759ce6f533" providerId="AD" clId="Web-{7D5D69D0-9702-59C0-62E1-6B44AD111C8D}" dt="2022-11-12T10:45:24.371" v="190"/>
          <ac:spMkLst>
            <pc:docMk/>
            <pc:sldMk cId="2883274255" sldId="377"/>
            <ac:spMk id="5" creationId="{14F0EE3D-355D-16AF-D860-E5B1E0A60917}"/>
          </ac:spMkLst>
        </pc:spChg>
        <pc:spChg chg="mod">
          <ac:chgData name="Hades_Persephone" userId="S::rabiul1505@tdbd365.onmicrosoft.com::7b7bbf1a-74b9-411b-a603-86759ce6f533" providerId="AD" clId="Web-{7D5D69D0-9702-59C0-62E1-6B44AD111C8D}" dt="2022-11-12T10:45:24.371" v="190"/>
          <ac:spMkLst>
            <pc:docMk/>
            <pc:sldMk cId="2883274255" sldId="377"/>
            <ac:spMk id="6" creationId="{C032AE49-982F-7F1E-3351-405853A43848}"/>
          </ac:spMkLst>
        </pc:spChg>
        <pc:spChg chg="add del mod">
          <ac:chgData name="Hades_Persephone" userId="S::rabiul1505@tdbd365.onmicrosoft.com::7b7bbf1a-74b9-411b-a603-86759ce6f533" providerId="AD" clId="Web-{7D5D69D0-9702-59C0-62E1-6B44AD111C8D}" dt="2022-11-12T10:45:08.402" v="189"/>
          <ac:spMkLst>
            <pc:docMk/>
            <pc:sldMk cId="2883274255" sldId="377"/>
            <ac:spMk id="7" creationId="{156C164F-2F08-76C9-CB34-144C1B1C4F23}"/>
          </ac:spMkLst>
        </pc:spChg>
        <pc:spChg chg="del">
          <ac:chgData name="Hades_Persephone" userId="S::rabiul1505@tdbd365.onmicrosoft.com::7b7bbf1a-74b9-411b-a603-86759ce6f533" providerId="AD" clId="Web-{7D5D69D0-9702-59C0-62E1-6B44AD111C8D}" dt="2022-11-12T10:45:24.371" v="190"/>
          <ac:spMkLst>
            <pc:docMk/>
            <pc:sldMk cId="2883274255" sldId="377"/>
            <ac:spMk id="14" creationId="{6753252F-4873-4F63-801D-CC719279A7D5}"/>
          </ac:spMkLst>
        </pc:spChg>
        <pc:spChg chg="del">
          <ac:chgData name="Hades_Persephone" userId="S::rabiul1505@tdbd365.onmicrosoft.com::7b7bbf1a-74b9-411b-a603-86759ce6f533" providerId="AD" clId="Web-{7D5D69D0-9702-59C0-62E1-6B44AD111C8D}" dt="2022-11-12T10:45:24.371" v="190"/>
          <ac:spMkLst>
            <pc:docMk/>
            <pc:sldMk cId="2883274255" sldId="377"/>
            <ac:spMk id="16" creationId="{047C8CCB-F95D-4249-92DD-651249D3535A}"/>
          </ac:spMkLst>
        </pc:spChg>
        <pc:spChg chg="add">
          <ac:chgData name="Hades_Persephone" userId="S::rabiul1505@tdbd365.onmicrosoft.com::7b7bbf1a-74b9-411b-a603-86759ce6f533" providerId="AD" clId="Web-{7D5D69D0-9702-59C0-62E1-6B44AD111C8D}" dt="2022-11-12T10:45:24.371" v="190"/>
          <ac:spMkLst>
            <pc:docMk/>
            <pc:sldMk cId="2883274255" sldId="377"/>
            <ac:spMk id="21" creationId="{53B021B3-DE93-4AB7-8A18-CF5F1CED88B8}"/>
          </ac:spMkLst>
        </pc:spChg>
        <pc:spChg chg="add">
          <ac:chgData name="Hades_Persephone" userId="S::rabiul1505@tdbd365.onmicrosoft.com::7b7bbf1a-74b9-411b-a603-86759ce6f533" providerId="AD" clId="Web-{7D5D69D0-9702-59C0-62E1-6B44AD111C8D}" dt="2022-11-12T10:45:24.371" v="190"/>
          <ac:spMkLst>
            <pc:docMk/>
            <pc:sldMk cId="2883274255" sldId="377"/>
            <ac:spMk id="23" creationId="{52D502E5-F6B4-4D58-B4AE-FC466FF15EE8}"/>
          </ac:spMkLst>
        </pc:spChg>
        <pc:spChg chg="add">
          <ac:chgData name="Hades_Persephone" userId="S::rabiul1505@tdbd365.onmicrosoft.com::7b7bbf1a-74b9-411b-a603-86759ce6f533" providerId="AD" clId="Web-{7D5D69D0-9702-59C0-62E1-6B44AD111C8D}" dt="2022-11-12T10:45:24.371" v="190"/>
          <ac:spMkLst>
            <pc:docMk/>
            <pc:sldMk cId="2883274255" sldId="377"/>
            <ac:spMk id="25" creationId="{9DECDBF4-02B6-4BB4-B65B-B8107AD6A9E8}"/>
          </ac:spMkLst>
        </pc:spChg>
        <pc:graphicFrameChg chg="del mod modGraphic">
          <ac:chgData name="Hades_Persephone" userId="S::rabiul1505@tdbd365.onmicrosoft.com::7b7bbf1a-74b9-411b-a603-86759ce6f533" providerId="AD" clId="Web-{7D5D69D0-9702-59C0-62E1-6B44AD111C8D}" dt="2022-11-12T10:45:04.995" v="188"/>
          <ac:graphicFrameMkLst>
            <pc:docMk/>
            <pc:sldMk cId="2883274255" sldId="377"/>
            <ac:graphicFrameMk id="8" creationId="{0FF7A9A5-18B3-CA55-F670-D586CA9E7C14}"/>
          </ac:graphicFrameMkLst>
        </pc:graphicFrameChg>
        <pc:graphicFrameChg chg="del">
          <ac:chgData name="Hades_Persephone" userId="S::rabiul1505@tdbd365.onmicrosoft.com::7b7bbf1a-74b9-411b-a603-86759ce6f533" providerId="AD" clId="Web-{7D5D69D0-9702-59C0-62E1-6B44AD111C8D}" dt="2022-11-12T10:44:27.369" v="181"/>
          <ac:graphicFrameMkLst>
            <pc:docMk/>
            <pc:sldMk cId="2883274255" sldId="377"/>
            <ac:graphicFrameMk id="9" creationId="{F91D48AD-36C5-C8CA-0F4D-270E5C5C4E07}"/>
          </ac:graphicFrameMkLst>
        </pc:graphicFrameChg>
        <pc:graphicFrameChg chg="add mod ord modGraphic">
          <ac:chgData name="Hades_Persephone" userId="S::rabiul1505@tdbd365.onmicrosoft.com::7b7bbf1a-74b9-411b-a603-86759ce6f533" providerId="AD" clId="Web-{7D5D69D0-9702-59C0-62E1-6B44AD111C8D}" dt="2022-11-12T10:45:24.371" v="190"/>
          <ac:graphicFrameMkLst>
            <pc:docMk/>
            <pc:sldMk cId="2883274255" sldId="377"/>
            <ac:graphicFrameMk id="11" creationId="{F7C046D2-FAED-F40E-1AA8-A6971DA912DA}"/>
          </ac:graphicFrameMkLst>
        </pc:graphicFrameChg>
      </pc:sldChg>
      <pc:sldChg chg="modSp new">
        <pc:chgData name="Hades_Persephone" userId="S::rabiul1505@tdbd365.onmicrosoft.com::7b7bbf1a-74b9-411b-a603-86759ce6f533" providerId="AD" clId="Web-{7D5D69D0-9702-59C0-62E1-6B44AD111C8D}" dt="2022-11-12T10:37:59.903" v="7" actId="20577"/>
        <pc:sldMkLst>
          <pc:docMk/>
          <pc:sldMk cId="3376295471" sldId="379"/>
        </pc:sldMkLst>
        <pc:spChg chg="mod">
          <ac:chgData name="Hades_Persephone" userId="S::rabiul1505@tdbd365.onmicrosoft.com::7b7bbf1a-74b9-411b-a603-86759ce6f533" providerId="AD" clId="Web-{7D5D69D0-9702-59C0-62E1-6B44AD111C8D}" dt="2022-11-12T10:37:59.903" v="7" actId="20577"/>
          <ac:spMkLst>
            <pc:docMk/>
            <pc:sldMk cId="3376295471" sldId="379"/>
            <ac:spMk id="2" creationId="{11B4CC49-D435-0730-7A97-40B52556CCA5}"/>
          </ac:spMkLst>
        </pc:spChg>
      </pc:sldChg>
    </pc:docChg>
  </pc:docChgLst>
  <pc:docChgLst>
    <pc:chgData name="Hades_Persephone" userId="S::rabiul1505@tdbd365.onmicrosoft.com::7b7bbf1a-74b9-411b-a603-86759ce6f533" providerId="AD" clId="Web-{061FCD84-EB74-93CA-ED04-CF7FAEAC1C1B}"/>
    <pc:docChg chg="modSld sldOrd">
      <pc:chgData name="Hades_Persephone" userId="S::rabiul1505@tdbd365.onmicrosoft.com::7b7bbf1a-74b9-411b-a603-86759ce6f533" providerId="AD" clId="Web-{061FCD84-EB74-93CA-ED04-CF7FAEAC1C1B}" dt="2022-11-12T10:54:49.395" v="9"/>
      <pc:docMkLst>
        <pc:docMk/>
      </pc:docMkLst>
      <pc:sldChg chg="modSp">
        <pc:chgData name="Hades_Persephone" userId="S::rabiul1505@tdbd365.onmicrosoft.com::7b7bbf1a-74b9-411b-a603-86759ce6f533" providerId="AD" clId="Web-{061FCD84-EB74-93CA-ED04-CF7FAEAC1C1B}" dt="2022-11-12T10:50:46.230" v="5" actId="20577"/>
        <pc:sldMkLst>
          <pc:docMk/>
          <pc:sldMk cId="0" sldId="347"/>
        </pc:sldMkLst>
        <pc:spChg chg="mod">
          <ac:chgData name="Hades_Persephone" userId="S::rabiul1505@tdbd365.onmicrosoft.com::7b7bbf1a-74b9-411b-a603-86759ce6f533" providerId="AD" clId="Web-{061FCD84-EB74-93CA-ED04-CF7FAEAC1C1B}" dt="2022-11-12T10:50:46.230" v="5" actId="20577"/>
          <ac:spMkLst>
            <pc:docMk/>
            <pc:sldMk cId="0" sldId="347"/>
            <ac:spMk id="3" creationId="{00000000-0000-0000-0000-000000000000}"/>
          </ac:spMkLst>
        </pc:spChg>
      </pc:sldChg>
      <pc:sldChg chg="ord">
        <pc:chgData name="Hades_Persephone" userId="S::rabiul1505@tdbd365.onmicrosoft.com::7b7bbf1a-74b9-411b-a603-86759ce6f533" providerId="AD" clId="Web-{061FCD84-EB74-93CA-ED04-CF7FAEAC1C1B}" dt="2022-11-12T10:49:25.962" v="2"/>
        <pc:sldMkLst>
          <pc:docMk/>
          <pc:sldMk cId="1733367146" sldId="356"/>
        </pc:sldMkLst>
      </pc:sldChg>
      <pc:sldChg chg="ord">
        <pc:chgData name="Hades_Persephone" userId="S::rabiul1505@tdbd365.onmicrosoft.com::7b7bbf1a-74b9-411b-a603-86759ce6f533" providerId="AD" clId="Web-{061FCD84-EB74-93CA-ED04-CF7FAEAC1C1B}" dt="2022-11-12T10:54:26.910" v="8"/>
        <pc:sldMkLst>
          <pc:docMk/>
          <pc:sldMk cId="0" sldId="359"/>
        </pc:sldMkLst>
      </pc:sldChg>
      <pc:sldChg chg="delSp">
        <pc:chgData name="Hades_Persephone" userId="S::rabiul1505@tdbd365.onmicrosoft.com::7b7bbf1a-74b9-411b-a603-86759ce6f533" providerId="AD" clId="Web-{061FCD84-EB74-93CA-ED04-CF7FAEAC1C1B}" dt="2022-11-12T10:52:50.328" v="7"/>
        <pc:sldMkLst>
          <pc:docMk/>
          <pc:sldMk cId="0" sldId="368"/>
        </pc:sldMkLst>
        <pc:graphicFrameChg chg="del">
          <ac:chgData name="Hades_Persephone" userId="S::rabiul1505@tdbd365.onmicrosoft.com::7b7bbf1a-74b9-411b-a603-86759ce6f533" providerId="AD" clId="Web-{061FCD84-EB74-93CA-ED04-CF7FAEAC1C1B}" dt="2022-11-12T10:52:43.437" v="6"/>
          <ac:graphicFrameMkLst>
            <pc:docMk/>
            <pc:sldMk cId="0" sldId="368"/>
            <ac:graphicFrameMk id="3" creationId="{1D754FEC-71E2-35D7-84D7-4A2B5464BB62}"/>
          </ac:graphicFrameMkLst>
        </pc:graphicFrameChg>
        <pc:graphicFrameChg chg="del">
          <ac:chgData name="Hades_Persephone" userId="S::rabiul1505@tdbd365.onmicrosoft.com::7b7bbf1a-74b9-411b-a603-86759ce6f533" providerId="AD" clId="Web-{061FCD84-EB74-93CA-ED04-CF7FAEAC1C1B}" dt="2022-11-12T10:52:50.328" v="7"/>
          <ac:graphicFrameMkLst>
            <pc:docMk/>
            <pc:sldMk cId="0" sldId="368"/>
            <ac:graphicFrameMk id="15" creationId="{3242774D-24BC-4D94-A339-E8B34BA6B087}"/>
          </ac:graphicFrameMkLst>
        </pc:graphicFrameChg>
      </pc:sldChg>
      <pc:sldChg chg="addSp delSp modSp">
        <pc:chgData name="Hades_Persephone" userId="S::rabiul1505@tdbd365.onmicrosoft.com::7b7bbf1a-74b9-411b-a603-86759ce6f533" providerId="AD" clId="Web-{061FCD84-EB74-93CA-ED04-CF7FAEAC1C1B}" dt="2022-11-12T10:50:31.511" v="4"/>
        <pc:sldMkLst>
          <pc:docMk/>
          <pc:sldMk cId="2341126134" sldId="369"/>
        </pc:sldMkLst>
        <pc:spChg chg="mod">
          <ac:chgData name="Hades_Persephone" userId="S::rabiul1505@tdbd365.onmicrosoft.com::7b7bbf1a-74b9-411b-a603-86759ce6f533" providerId="AD" clId="Web-{061FCD84-EB74-93CA-ED04-CF7FAEAC1C1B}" dt="2022-11-12T10:50:08.838" v="3"/>
          <ac:spMkLst>
            <pc:docMk/>
            <pc:sldMk cId="2341126134" sldId="369"/>
            <ac:spMk id="2" creationId="{B831A225-CEE4-F6AF-7906-E09322C6FDB8}"/>
          </ac:spMkLst>
        </pc:spChg>
        <pc:spChg chg="mod">
          <ac:chgData name="Hades_Persephone" userId="S::rabiul1505@tdbd365.onmicrosoft.com::7b7bbf1a-74b9-411b-a603-86759ce6f533" providerId="AD" clId="Web-{061FCD84-EB74-93CA-ED04-CF7FAEAC1C1B}" dt="2022-11-12T10:50:08.838" v="3"/>
          <ac:spMkLst>
            <pc:docMk/>
            <pc:sldMk cId="2341126134" sldId="369"/>
            <ac:spMk id="4" creationId="{D77008F0-282F-6642-78BC-A84593D041B6}"/>
          </ac:spMkLst>
        </pc:spChg>
        <pc:spChg chg="mod">
          <ac:chgData name="Hades_Persephone" userId="S::rabiul1505@tdbd365.onmicrosoft.com::7b7bbf1a-74b9-411b-a603-86759ce6f533" providerId="AD" clId="Web-{061FCD84-EB74-93CA-ED04-CF7FAEAC1C1B}" dt="2022-11-12T10:50:08.838" v="3"/>
          <ac:spMkLst>
            <pc:docMk/>
            <pc:sldMk cId="2341126134" sldId="369"/>
            <ac:spMk id="5" creationId="{33F8A01B-0412-C2B3-5386-88BB27EDE2B0}"/>
          </ac:spMkLst>
        </pc:spChg>
        <pc:spChg chg="mod">
          <ac:chgData name="Hades_Persephone" userId="S::rabiul1505@tdbd365.onmicrosoft.com::7b7bbf1a-74b9-411b-a603-86759ce6f533" providerId="AD" clId="Web-{061FCD84-EB74-93CA-ED04-CF7FAEAC1C1B}" dt="2022-11-12T10:50:08.838" v="3"/>
          <ac:spMkLst>
            <pc:docMk/>
            <pc:sldMk cId="2341126134" sldId="369"/>
            <ac:spMk id="6" creationId="{F8B23518-58C8-0D2D-F2B4-76B39E48E429}"/>
          </ac:spMkLst>
        </pc:spChg>
        <pc:spChg chg="del">
          <ac:chgData name="Hades_Persephone" userId="S::rabiul1505@tdbd365.onmicrosoft.com::7b7bbf1a-74b9-411b-a603-86759ce6f533" providerId="AD" clId="Web-{061FCD84-EB74-93CA-ED04-CF7FAEAC1C1B}" dt="2022-11-12T10:50:08.838" v="3"/>
          <ac:spMkLst>
            <pc:docMk/>
            <pc:sldMk cId="2341126134" sldId="369"/>
            <ac:spMk id="40" creationId="{3B47FC9C-2ED3-4100-A4EF-E8CDFEE106C9}"/>
          </ac:spMkLst>
        </pc:spChg>
        <pc:spChg chg="add">
          <ac:chgData name="Hades_Persephone" userId="S::rabiul1505@tdbd365.onmicrosoft.com::7b7bbf1a-74b9-411b-a603-86759ce6f533" providerId="AD" clId="Web-{061FCD84-EB74-93CA-ED04-CF7FAEAC1C1B}" dt="2022-11-12T10:50:08.838" v="3"/>
          <ac:spMkLst>
            <pc:docMk/>
            <pc:sldMk cId="2341126134" sldId="369"/>
            <ac:spMk id="45" creationId="{5DCB5928-DC7D-4612-9922-441966E15627}"/>
          </ac:spMkLst>
        </pc:spChg>
        <pc:spChg chg="add">
          <ac:chgData name="Hades_Persephone" userId="S::rabiul1505@tdbd365.onmicrosoft.com::7b7bbf1a-74b9-411b-a603-86759ce6f533" providerId="AD" clId="Web-{061FCD84-EB74-93CA-ED04-CF7FAEAC1C1B}" dt="2022-11-12T10:50:08.838" v="3"/>
          <ac:spMkLst>
            <pc:docMk/>
            <pc:sldMk cId="2341126134" sldId="369"/>
            <ac:spMk id="47" creationId="{682C1161-1736-45EC-99B7-33F3CAE9D517}"/>
          </ac:spMkLst>
        </pc:spChg>
        <pc:spChg chg="add">
          <ac:chgData name="Hades_Persephone" userId="S::rabiul1505@tdbd365.onmicrosoft.com::7b7bbf1a-74b9-411b-a603-86759ce6f533" providerId="AD" clId="Web-{061FCD84-EB74-93CA-ED04-CF7FAEAC1C1B}" dt="2022-11-12T10:50:08.838" v="3"/>
          <ac:spMkLst>
            <pc:docMk/>
            <pc:sldMk cId="2341126134" sldId="369"/>
            <ac:spMk id="49" creationId="{84D4DDB8-B68F-45B0-9F62-C4279996F672}"/>
          </ac:spMkLst>
        </pc:spChg>
        <pc:spChg chg="add">
          <ac:chgData name="Hades_Persephone" userId="S::rabiul1505@tdbd365.onmicrosoft.com::7b7bbf1a-74b9-411b-a603-86759ce6f533" providerId="AD" clId="Web-{061FCD84-EB74-93CA-ED04-CF7FAEAC1C1B}" dt="2022-11-12T10:50:08.838" v="3"/>
          <ac:spMkLst>
            <pc:docMk/>
            <pc:sldMk cId="2341126134" sldId="369"/>
            <ac:spMk id="51" creationId="{AF2F604E-43BE-4DC3-B983-E071523364F8}"/>
          </ac:spMkLst>
        </pc:spChg>
        <pc:spChg chg="add">
          <ac:chgData name="Hades_Persephone" userId="S::rabiul1505@tdbd365.onmicrosoft.com::7b7bbf1a-74b9-411b-a603-86759ce6f533" providerId="AD" clId="Web-{061FCD84-EB74-93CA-ED04-CF7FAEAC1C1B}" dt="2022-11-12T10:50:08.838" v="3"/>
          <ac:spMkLst>
            <pc:docMk/>
            <pc:sldMk cId="2341126134" sldId="369"/>
            <ac:spMk id="53" creationId="{08C9B587-E65E-4B52-B37C-ABEBB6E87928}"/>
          </ac:spMkLst>
        </pc:spChg>
        <pc:graphicFrameChg chg="mod ord modGraphic">
          <ac:chgData name="Hades_Persephone" userId="S::rabiul1505@tdbd365.onmicrosoft.com::7b7bbf1a-74b9-411b-a603-86759ce6f533" providerId="AD" clId="Web-{061FCD84-EB74-93CA-ED04-CF7FAEAC1C1B}" dt="2022-11-12T10:50:31.511" v="4"/>
          <ac:graphicFrameMkLst>
            <pc:docMk/>
            <pc:sldMk cId="2341126134" sldId="369"/>
            <ac:graphicFrameMk id="17" creationId="{B0FE2C77-FC4D-4A63-4D67-7029FC7EAA8A}"/>
          </ac:graphicFrameMkLst>
        </pc:graphicFrameChg>
      </pc:sldChg>
      <pc:sldChg chg="addSp delSp modSp">
        <pc:chgData name="Hades_Persephone" userId="S::rabiul1505@tdbd365.onmicrosoft.com::7b7bbf1a-74b9-411b-a603-86759ce6f533" providerId="AD" clId="Web-{061FCD84-EB74-93CA-ED04-CF7FAEAC1C1B}" dt="2022-11-12T10:54:49.395" v="9"/>
        <pc:sldMkLst>
          <pc:docMk/>
          <pc:sldMk cId="1814366367" sldId="372"/>
        </pc:sldMkLst>
        <pc:spChg chg="add mod">
          <ac:chgData name="Hades_Persephone" userId="S::rabiul1505@tdbd365.onmicrosoft.com::7b7bbf1a-74b9-411b-a603-86759ce6f533" providerId="AD" clId="Web-{061FCD84-EB74-93CA-ED04-CF7FAEAC1C1B}" dt="2022-11-12T10:54:49.395" v="9"/>
          <ac:spMkLst>
            <pc:docMk/>
            <pc:sldMk cId="1814366367" sldId="372"/>
            <ac:spMk id="8" creationId="{1940F987-D3B6-C441-E6EF-4BFB5B7A7683}"/>
          </ac:spMkLst>
        </pc:spChg>
        <pc:graphicFrameChg chg="del">
          <ac:chgData name="Hades_Persephone" userId="S::rabiul1505@tdbd365.onmicrosoft.com::7b7bbf1a-74b9-411b-a603-86759ce6f533" providerId="AD" clId="Web-{061FCD84-EB74-93CA-ED04-CF7FAEAC1C1B}" dt="2022-11-12T10:54:49.395" v="9"/>
          <ac:graphicFrameMkLst>
            <pc:docMk/>
            <pc:sldMk cId="1814366367" sldId="372"/>
            <ac:graphicFrameMk id="7" creationId="{64FA5E9A-9188-1527-FB87-5598D4BB3855}"/>
          </ac:graphicFrameMkLst>
        </pc:graphicFrameChg>
      </pc:sldChg>
      <pc:sldChg chg="addSp delSp modSp mod setBg">
        <pc:chgData name="Hades_Persephone" userId="S::rabiul1505@tdbd365.onmicrosoft.com::7b7bbf1a-74b9-411b-a603-86759ce6f533" providerId="AD" clId="Web-{061FCD84-EB74-93CA-ED04-CF7FAEAC1C1B}" dt="2022-11-12T10:49:10.415" v="1"/>
        <pc:sldMkLst>
          <pc:docMk/>
          <pc:sldMk cId="3376295471" sldId="379"/>
        </pc:sldMkLst>
        <pc:spChg chg="mod">
          <ac:chgData name="Hades_Persephone" userId="S::rabiul1505@tdbd365.onmicrosoft.com::7b7bbf1a-74b9-411b-a603-86759ce6f533" providerId="AD" clId="Web-{061FCD84-EB74-93CA-ED04-CF7FAEAC1C1B}" dt="2022-11-12T10:49:10.415" v="1"/>
          <ac:spMkLst>
            <pc:docMk/>
            <pc:sldMk cId="3376295471" sldId="379"/>
            <ac:spMk id="2" creationId="{11B4CC49-D435-0730-7A97-40B52556CCA5}"/>
          </ac:spMkLst>
        </pc:spChg>
        <pc:spChg chg="del">
          <ac:chgData name="Hades_Persephone" userId="S::rabiul1505@tdbd365.onmicrosoft.com::7b7bbf1a-74b9-411b-a603-86759ce6f533" providerId="AD" clId="Web-{061FCD84-EB74-93CA-ED04-CF7FAEAC1C1B}" dt="2022-11-12T10:48:38.304" v="0"/>
          <ac:spMkLst>
            <pc:docMk/>
            <pc:sldMk cId="3376295471" sldId="379"/>
            <ac:spMk id="3" creationId="{B4C38F3C-494C-F779-73BE-B2D963E63D8C}"/>
          </ac:spMkLst>
        </pc:spChg>
        <pc:spChg chg="mod ord">
          <ac:chgData name="Hades_Persephone" userId="S::rabiul1505@tdbd365.onmicrosoft.com::7b7bbf1a-74b9-411b-a603-86759ce6f533" providerId="AD" clId="Web-{061FCD84-EB74-93CA-ED04-CF7FAEAC1C1B}" dt="2022-11-12T10:49:10.415" v="1"/>
          <ac:spMkLst>
            <pc:docMk/>
            <pc:sldMk cId="3376295471" sldId="379"/>
            <ac:spMk id="4" creationId="{16FB984F-2515-76F9-1A80-D13059384AB5}"/>
          </ac:spMkLst>
        </pc:spChg>
        <pc:spChg chg="mod">
          <ac:chgData name="Hades_Persephone" userId="S::rabiul1505@tdbd365.onmicrosoft.com::7b7bbf1a-74b9-411b-a603-86759ce6f533" providerId="AD" clId="Web-{061FCD84-EB74-93CA-ED04-CF7FAEAC1C1B}" dt="2022-11-12T10:49:10.415" v="1"/>
          <ac:spMkLst>
            <pc:docMk/>
            <pc:sldMk cId="3376295471" sldId="379"/>
            <ac:spMk id="5" creationId="{646F8599-9161-FF88-B58D-45C2EA5C9B9D}"/>
          </ac:spMkLst>
        </pc:spChg>
        <pc:spChg chg="mod">
          <ac:chgData name="Hades_Persephone" userId="S::rabiul1505@tdbd365.onmicrosoft.com::7b7bbf1a-74b9-411b-a603-86759ce6f533" providerId="AD" clId="Web-{061FCD84-EB74-93CA-ED04-CF7FAEAC1C1B}" dt="2022-11-12T10:49:10.415" v="1"/>
          <ac:spMkLst>
            <pc:docMk/>
            <pc:sldMk cId="3376295471" sldId="379"/>
            <ac:spMk id="6" creationId="{2505BC29-4369-6E39-3099-7EFE6CDBDD0F}"/>
          </ac:spMkLst>
        </pc:spChg>
        <pc:spChg chg="add">
          <ac:chgData name="Hades_Persephone" userId="S::rabiul1505@tdbd365.onmicrosoft.com::7b7bbf1a-74b9-411b-a603-86759ce6f533" providerId="AD" clId="Web-{061FCD84-EB74-93CA-ED04-CF7FAEAC1C1B}" dt="2022-11-12T10:49:10.415" v="1"/>
          <ac:spMkLst>
            <pc:docMk/>
            <pc:sldMk cId="3376295471" sldId="379"/>
            <ac:spMk id="12" creationId="{D4771268-CB57-404A-9271-370EB28F6090}"/>
          </ac:spMkLst>
        </pc:spChg>
        <pc:picChg chg="add mod ord">
          <ac:chgData name="Hades_Persephone" userId="S::rabiul1505@tdbd365.onmicrosoft.com::7b7bbf1a-74b9-411b-a603-86759ce6f533" providerId="AD" clId="Web-{061FCD84-EB74-93CA-ED04-CF7FAEAC1C1B}" dt="2022-11-12T10:49:10.415" v="1"/>
          <ac:picMkLst>
            <pc:docMk/>
            <pc:sldMk cId="3376295471" sldId="379"/>
            <ac:picMk id="7" creationId="{327312F0-6FFF-A935-C47F-5B4B78C601FE}"/>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E:\Microfinance%20in%20Bangladesh\workshop\2022%20(Microfinance).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Microfinance%20in%20Bangladesh\workshop\2022%20(Microfinance).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file:///E:\Microfinance%20in%20Bangladesh\2022\2022%20(Microfinance).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E:\Microfinance%20in%20Bangladesh\2022\ME%20Correction.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E:\Microfinance%20in%20Bangladesh\workshop\2022%20(Microfinance).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DELL\Downloads\final_v_Districtwise_Report%20111%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Sheet4!$A$2</c:f>
              <c:strCache>
                <c:ptCount val="1"/>
                <c:pt idx="0">
                  <c:v>Loan Disbursement (Tk. Billion) </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numRef>
              <c:f>Sheet4!$B$1:$P$1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Sheet4!$B$2:$P$2</c:f>
              <c:numCache>
                <c:formatCode>General</c:formatCode>
                <c:ptCount val="15"/>
                <c:pt idx="0">
                  <c:v>217.1</c:v>
                </c:pt>
                <c:pt idx="1">
                  <c:v>261.2</c:v>
                </c:pt>
                <c:pt idx="2">
                  <c:v>306.7</c:v>
                </c:pt>
                <c:pt idx="3">
                  <c:v>303.2</c:v>
                </c:pt>
                <c:pt idx="4">
                  <c:v>456</c:v>
                </c:pt>
                <c:pt idx="5">
                  <c:v>432.3</c:v>
                </c:pt>
                <c:pt idx="6">
                  <c:v>462</c:v>
                </c:pt>
                <c:pt idx="7">
                  <c:v>633.4</c:v>
                </c:pt>
                <c:pt idx="8">
                  <c:v>787</c:v>
                </c:pt>
                <c:pt idx="9">
                  <c:v>1033</c:v>
                </c:pt>
                <c:pt idx="10">
                  <c:v>1202</c:v>
                </c:pt>
                <c:pt idx="11">
                  <c:v>1403</c:v>
                </c:pt>
                <c:pt idx="12">
                  <c:v>1350</c:v>
                </c:pt>
                <c:pt idx="13">
                  <c:v>1511</c:v>
                </c:pt>
                <c:pt idx="14">
                  <c:v>1918.83</c:v>
                </c:pt>
              </c:numCache>
            </c:numRef>
          </c:val>
          <c:smooth val="0"/>
          <c:extLst xmlns:c16r2="http://schemas.microsoft.com/office/drawing/2015/06/chart">
            <c:ext xmlns:c16="http://schemas.microsoft.com/office/drawing/2014/chart" uri="{C3380CC4-5D6E-409C-BE32-E72D297353CC}">
              <c16:uniqueId val="{00000000-E7C6-418B-B493-AC1FCF7DFD49}"/>
            </c:ext>
          </c:extLst>
        </c:ser>
        <c:ser>
          <c:idx val="1"/>
          <c:order val="1"/>
          <c:tx>
            <c:strRef>
              <c:f>Sheet4!$A$3</c:f>
              <c:strCache>
                <c:ptCount val="1"/>
                <c:pt idx="0">
                  <c:v> Loan Outstanding (Existing Loan to Borrower) (Tk. Billion) </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cat>
            <c:numRef>
              <c:f>Sheet4!$B$1:$P$1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Sheet4!$B$3:$P$3</c:f>
              <c:numCache>
                <c:formatCode>General</c:formatCode>
                <c:ptCount val="15"/>
                <c:pt idx="0">
                  <c:v>134.69999999999999</c:v>
                </c:pt>
                <c:pt idx="1">
                  <c:v>143.1</c:v>
                </c:pt>
                <c:pt idx="2">
                  <c:v>145</c:v>
                </c:pt>
                <c:pt idx="3">
                  <c:v>173.8</c:v>
                </c:pt>
                <c:pt idx="4">
                  <c:v>211.3</c:v>
                </c:pt>
                <c:pt idx="5">
                  <c:v>257</c:v>
                </c:pt>
                <c:pt idx="6">
                  <c:v>282.2</c:v>
                </c:pt>
                <c:pt idx="7">
                  <c:v>352.4</c:v>
                </c:pt>
                <c:pt idx="8">
                  <c:v>459.4</c:v>
                </c:pt>
                <c:pt idx="9">
                  <c:v>570.6</c:v>
                </c:pt>
                <c:pt idx="10">
                  <c:v>673.9</c:v>
                </c:pt>
                <c:pt idx="11">
                  <c:v>787.6</c:v>
                </c:pt>
                <c:pt idx="12">
                  <c:v>888.6</c:v>
                </c:pt>
                <c:pt idx="13">
                  <c:v>947.7</c:v>
                </c:pt>
                <c:pt idx="14">
                  <c:v>1241.49</c:v>
                </c:pt>
              </c:numCache>
            </c:numRef>
          </c:val>
          <c:smooth val="0"/>
          <c:extLst xmlns:c16r2="http://schemas.microsoft.com/office/drawing/2015/06/chart">
            <c:ext xmlns:c16="http://schemas.microsoft.com/office/drawing/2014/chart" uri="{C3380CC4-5D6E-409C-BE32-E72D297353CC}">
              <c16:uniqueId val="{00000001-E7C6-418B-B493-AC1FCF7DFD49}"/>
            </c:ext>
          </c:extLst>
        </c:ser>
        <c:ser>
          <c:idx val="2"/>
          <c:order val="2"/>
          <c:tx>
            <c:strRef>
              <c:f>Sheet4!$A$4</c:f>
              <c:strCache>
                <c:ptCount val="1"/>
                <c:pt idx="0">
                  <c:v>Savings (Tk. Billion) </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cat>
            <c:numRef>
              <c:f>Sheet4!$B$1:$P$1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Sheet4!$B$4:$P$4</c:f>
              <c:numCache>
                <c:formatCode>General</c:formatCode>
                <c:ptCount val="15"/>
                <c:pt idx="0">
                  <c:v>47.38</c:v>
                </c:pt>
                <c:pt idx="1">
                  <c:v>50.61</c:v>
                </c:pt>
                <c:pt idx="2">
                  <c:v>51.36</c:v>
                </c:pt>
                <c:pt idx="3">
                  <c:v>63.3</c:v>
                </c:pt>
                <c:pt idx="4">
                  <c:v>0</c:v>
                </c:pt>
                <c:pt idx="5">
                  <c:v>93.990000000000023</c:v>
                </c:pt>
                <c:pt idx="6">
                  <c:v>107</c:v>
                </c:pt>
                <c:pt idx="7">
                  <c:v>135.4</c:v>
                </c:pt>
                <c:pt idx="8">
                  <c:v>171.2</c:v>
                </c:pt>
                <c:pt idx="9">
                  <c:v>217.9</c:v>
                </c:pt>
                <c:pt idx="10">
                  <c:v>263</c:v>
                </c:pt>
                <c:pt idx="11">
                  <c:v>306.10000000000002</c:v>
                </c:pt>
                <c:pt idx="12">
                  <c:v>373.9</c:v>
                </c:pt>
                <c:pt idx="13">
                  <c:v>422.1</c:v>
                </c:pt>
                <c:pt idx="14">
                  <c:v>496.2</c:v>
                </c:pt>
              </c:numCache>
            </c:numRef>
          </c:val>
          <c:smooth val="0"/>
          <c:extLst xmlns:c16r2="http://schemas.microsoft.com/office/drawing/2015/06/chart">
            <c:ext xmlns:c16="http://schemas.microsoft.com/office/drawing/2014/chart" uri="{C3380CC4-5D6E-409C-BE32-E72D297353CC}">
              <c16:uniqueId val="{00000002-E7C6-418B-B493-AC1FCF7DFD49}"/>
            </c:ext>
          </c:extLst>
        </c:ser>
        <c:dLbls>
          <c:showLegendKey val="0"/>
          <c:showVal val="0"/>
          <c:showCatName val="0"/>
          <c:showSerName val="0"/>
          <c:showPercent val="0"/>
          <c:showBubbleSize val="0"/>
        </c:dLbls>
        <c:smooth val="0"/>
        <c:axId val="569533112"/>
        <c:axId val="569533504"/>
      </c:lineChart>
      <c:catAx>
        <c:axId val="56953311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69533504"/>
        <c:crosses val="autoZero"/>
        <c:auto val="1"/>
        <c:lblAlgn val="ctr"/>
        <c:lblOffset val="100"/>
        <c:noMultiLvlLbl val="0"/>
      </c:catAx>
      <c:valAx>
        <c:axId val="5695335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69533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'(borrower)'!$B$1:$B$2</c:f>
              <c:strCache>
                <c:ptCount val="2"/>
                <c:pt idx="0">
                  <c:v>Member</c:v>
                </c:pt>
                <c:pt idx="1">
                  <c:v>(In Millions)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'(borrower)'!$A$3:$A$6</c:f>
              <c:strCache>
                <c:ptCount val="4"/>
                <c:pt idx="0">
                  <c:v>MRA licensed MFIS</c:v>
                </c:pt>
                <c:pt idx="1">
                  <c:v>Grameen Bank</c:v>
                </c:pt>
                <c:pt idx="2">
                  <c:v>Various Government Agencies</c:v>
                </c:pt>
                <c:pt idx="3">
                  <c:v>Government and Non-Government Banks</c:v>
                </c:pt>
              </c:strCache>
            </c:strRef>
          </c:cat>
          <c:val>
            <c:numRef>
              <c:f>'(borrower)'!$B$3:$B$6</c:f>
              <c:numCache>
                <c:formatCode>General</c:formatCode>
                <c:ptCount val="4"/>
                <c:pt idx="0">
                  <c:v>38.260000000000012</c:v>
                </c:pt>
                <c:pt idx="1">
                  <c:v>9.93</c:v>
                </c:pt>
                <c:pt idx="2">
                  <c:v>6.4300000000000015</c:v>
                </c:pt>
                <c:pt idx="3">
                  <c:v>6.73</c:v>
                </c:pt>
              </c:numCache>
            </c:numRef>
          </c:val>
          <c:extLst xmlns:c16r2="http://schemas.microsoft.com/office/drawing/2015/06/chart">
            <c:ext xmlns:c16="http://schemas.microsoft.com/office/drawing/2014/chart" uri="{C3380CC4-5D6E-409C-BE32-E72D297353CC}">
              <c16:uniqueId val="{00000000-8CDB-44E6-B6EF-D5AD4DA88A2B}"/>
            </c:ext>
          </c:extLst>
        </c:ser>
        <c:ser>
          <c:idx val="1"/>
          <c:order val="1"/>
          <c:tx>
            <c:strRef>
              <c:f>'(borrower)'!$C$1:$C$2</c:f>
              <c:strCache>
                <c:ptCount val="2"/>
                <c:pt idx="0">
                  <c:v>Borrowers</c:v>
                </c:pt>
                <c:pt idx="1">
                  <c:v>(In Million)</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'(borrower)'!$A$3:$A$6</c:f>
              <c:strCache>
                <c:ptCount val="4"/>
                <c:pt idx="0">
                  <c:v>MRA licensed MFIS</c:v>
                </c:pt>
                <c:pt idx="1">
                  <c:v>Grameen Bank</c:v>
                </c:pt>
                <c:pt idx="2">
                  <c:v>Various Government Agencies</c:v>
                </c:pt>
                <c:pt idx="3">
                  <c:v>Government and Non-Government Banks</c:v>
                </c:pt>
              </c:strCache>
            </c:strRef>
          </c:cat>
          <c:val>
            <c:numRef>
              <c:f>'(borrower)'!$C$3:$C$6</c:f>
              <c:numCache>
                <c:formatCode>General</c:formatCode>
                <c:ptCount val="4"/>
                <c:pt idx="0">
                  <c:v>29.74</c:v>
                </c:pt>
                <c:pt idx="1">
                  <c:v>6.84</c:v>
                </c:pt>
                <c:pt idx="2">
                  <c:v>1.94</c:v>
                </c:pt>
                <c:pt idx="3">
                  <c:v>4.25</c:v>
                </c:pt>
              </c:numCache>
            </c:numRef>
          </c:val>
          <c:extLst xmlns:c16r2="http://schemas.microsoft.com/office/drawing/2015/06/chart">
            <c:ext xmlns:c16="http://schemas.microsoft.com/office/drawing/2014/chart" uri="{C3380CC4-5D6E-409C-BE32-E72D297353CC}">
              <c16:uniqueId val="{00000001-8CDB-44E6-B6EF-D5AD4DA88A2B}"/>
            </c:ext>
          </c:extLst>
        </c:ser>
        <c:dLbls>
          <c:showLegendKey val="0"/>
          <c:showVal val="1"/>
          <c:showCatName val="0"/>
          <c:showSerName val="0"/>
          <c:showPercent val="0"/>
          <c:showBubbleSize val="0"/>
        </c:dLbls>
        <c:gapWidth val="444"/>
        <c:overlap val="-90"/>
        <c:axId val="438475288"/>
        <c:axId val="438474504"/>
      </c:barChart>
      <c:catAx>
        <c:axId val="438475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438474504"/>
        <c:crosses val="autoZero"/>
        <c:auto val="1"/>
        <c:lblAlgn val="ctr"/>
        <c:lblOffset val="100"/>
        <c:noMultiLvlLbl val="0"/>
      </c:catAx>
      <c:valAx>
        <c:axId val="438474504"/>
        <c:scaling>
          <c:orientation val="minMax"/>
        </c:scaling>
        <c:delete val="1"/>
        <c:axPos val="l"/>
        <c:numFmt formatCode="General" sourceLinked="1"/>
        <c:majorTickMark val="none"/>
        <c:minorTickMark val="none"/>
        <c:tickLblPos val="nextTo"/>
        <c:crossAx val="4384752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'sector (LO S'!$B$1:$B$2</c:f>
              <c:strCache>
                <c:ptCount val="2"/>
                <c:pt idx="0">
                  <c:v>Outstanding Loan</c:v>
                </c:pt>
                <c:pt idx="1">
                  <c:v>(Billion BDT)</c:v>
                </c:pt>
              </c:strCache>
            </c:strRef>
          </c:tx>
          <c:spPr>
            <a:solidFill>
              <a:schemeClr val="accent1"/>
            </a:solidFill>
            <a:ln>
              <a:noFill/>
            </a:ln>
            <a:effectLst/>
          </c:spPr>
          <c:invertIfNegative val="0"/>
          <c:cat>
            <c:strRef>
              <c:f>'sector (LO S'!$A$3:$A$6</c:f>
              <c:strCache>
                <c:ptCount val="4"/>
                <c:pt idx="0">
                  <c:v>MRA licensed MFIS</c:v>
                </c:pt>
                <c:pt idx="1">
                  <c:v>Grameen Bank</c:v>
                </c:pt>
                <c:pt idx="2">
                  <c:v>Government Agencies</c:v>
                </c:pt>
                <c:pt idx="3">
                  <c:v>Banks</c:v>
                </c:pt>
              </c:strCache>
            </c:strRef>
          </c:cat>
          <c:val>
            <c:numRef>
              <c:f>'sector (LO S'!$B$3:$B$6</c:f>
              <c:numCache>
                <c:formatCode>General</c:formatCode>
                <c:ptCount val="4"/>
                <c:pt idx="0">
                  <c:v>1241.5</c:v>
                </c:pt>
                <c:pt idx="1">
                  <c:v>145.94</c:v>
                </c:pt>
                <c:pt idx="2">
                  <c:v>56.48</c:v>
                </c:pt>
                <c:pt idx="3">
                  <c:v>390.6400000000001</c:v>
                </c:pt>
              </c:numCache>
            </c:numRef>
          </c:val>
          <c:extLst xmlns:c16r2="http://schemas.microsoft.com/office/drawing/2015/06/chart">
            <c:ext xmlns:c16="http://schemas.microsoft.com/office/drawing/2014/chart" uri="{C3380CC4-5D6E-409C-BE32-E72D297353CC}">
              <c16:uniqueId val="{00000000-E646-4E99-9014-C5E243159DA8}"/>
            </c:ext>
          </c:extLst>
        </c:ser>
        <c:ser>
          <c:idx val="1"/>
          <c:order val="1"/>
          <c:tx>
            <c:strRef>
              <c:f>'sector (LO S'!$C$1:$C$2</c:f>
              <c:strCache>
                <c:ptCount val="2"/>
                <c:pt idx="0">
                  <c:v>Savings</c:v>
                </c:pt>
                <c:pt idx="1">
                  <c:v>(Billion BDT)</c:v>
                </c:pt>
              </c:strCache>
            </c:strRef>
          </c:tx>
          <c:spPr>
            <a:solidFill>
              <a:schemeClr val="accent2"/>
            </a:solidFill>
            <a:ln>
              <a:noFill/>
            </a:ln>
            <a:effectLst/>
          </c:spPr>
          <c:invertIfNegative val="0"/>
          <c:cat>
            <c:strRef>
              <c:f>'sector (LO S'!$A$3:$A$6</c:f>
              <c:strCache>
                <c:ptCount val="4"/>
                <c:pt idx="0">
                  <c:v>MRA licensed MFIS</c:v>
                </c:pt>
                <c:pt idx="1">
                  <c:v>Grameen Bank</c:v>
                </c:pt>
                <c:pt idx="2">
                  <c:v>Government Agencies</c:v>
                </c:pt>
                <c:pt idx="3">
                  <c:v>Banks</c:v>
                </c:pt>
              </c:strCache>
            </c:strRef>
          </c:cat>
          <c:val>
            <c:numRef>
              <c:f>'sector (LO S'!$C$3:$C$6</c:f>
              <c:numCache>
                <c:formatCode>General</c:formatCode>
                <c:ptCount val="4"/>
                <c:pt idx="0">
                  <c:v>496.24</c:v>
                </c:pt>
                <c:pt idx="1">
                  <c:v>232.65</c:v>
                </c:pt>
                <c:pt idx="2">
                  <c:v>28.05</c:v>
                </c:pt>
                <c:pt idx="3">
                  <c:v>93.42</c:v>
                </c:pt>
              </c:numCache>
            </c:numRef>
          </c:val>
          <c:extLst xmlns:c16r2="http://schemas.microsoft.com/office/drawing/2015/06/chart">
            <c:ext xmlns:c16="http://schemas.microsoft.com/office/drawing/2014/chart" uri="{C3380CC4-5D6E-409C-BE32-E72D297353CC}">
              <c16:uniqueId val="{00000001-E646-4E99-9014-C5E243159DA8}"/>
            </c:ext>
          </c:extLst>
        </c:ser>
        <c:ser>
          <c:idx val="2"/>
          <c:order val="2"/>
          <c:tx>
            <c:strRef>
              <c:f>'sector (LO S'!$D$1:$D$2</c:f>
              <c:strCache>
                <c:ptCount val="2"/>
                <c:pt idx="0">
                  <c:v>Loan disbursement</c:v>
                </c:pt>
                <c:pt idx="1">
                  <c:v>(Billion BDT)</c:v>
                </c:pt>
              </c:strCache>
            </c:strRef>
          </c:tx>
          <c:spPr>
            <a:solidFill>
              <a:schemeClr val="accent3"/>
            </a:solidFill>
            <a:ln>
              <a:noFill/>
            </a:ln>
            <a:effectLst/>
          </c:spPr>
          <c:invertIfNegative val="0"/>
          <c:cat>
            <c:strRef>
              <c:f>'sector (LO S'!$A$3:$A$6</c:f>
              <c:strCache>
                <c:ptCount val="4"/>
                <c:pt idx="0">
                  <c:v>MRA licensed MFIS</c:v>
                </c:pt>
                <c:pt idx="1">
                  <c:v>Grameen Bank</c:v>
                </c:pt>
                <c:pt idx="2">
                  <c:v>Government Agencies</c:v>
                </c:pt>
                <c:pt idx="3">
                  <c:v>Banks</c:v>
                </c:pt>
              </c:strCache>
            </c:strRef>
          </c:cat>
          <c:val>
            <c:numRef>
              <c:f>'sector (LO S'!$D$3:$D$6</c:f>
              <c:numCache>
                <c:formatCode>General</c:formatCode>
                <c:ptCount val="4"/>
                <c:pt idx="0">
                  <c:v>1918.8</c:v>
                </c:pt>
                <c:pt idx="1">
                  <c:v>206.57</c:v>
                </c:pt>
                <c:pt idx="2">
                  <c:v>39.75</c:v>
                </c:pt>
                <c:pt idx="3">
                  <c:v>94.940000000000026</c:v>
                </c:pt>
              </c:numCache>
            </c:numRef>
          </c:val>
          <c:extLst xmlns:c16r2="http://schemas.microsoft.com/office/drawing/2015/06/chart">
            <c:ext xmlns:c16="http://schemas.microsoft.com/office/drawing/2014/chart" uri="{C3380CC4-5D6E-409C-BE32-E72D297353CC}">
              <c16:uniqueId val="{00000002-E646-4E99-9014-C5E243159DA8}"/>
            </c:ext>
          </c:extLst>
        </c:ser>
        <c:dLbls>
          <c:showLegendKey val="0"/>
          <c:showVal val="0"/>
          <c:showCatName val="0"/>
          <c:showSerName val="0"/>
          <c:showPercent val="0"/>
          <c:showBubbleSize val="0"/>
        </c:dLbls>
        <c:gapWidth val="182"/>
        <c:axId val="438476464"/>
        <c:axId val="438473328"/>
      </c:barChart>
      <c:catAx>
        <c:axId val="438476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38473328"/>
        <c:crosses val="autoZero"/>
        <c:auto val="1"/>
        <c:lblAlgn val="ctr"/>
        <c:lblOffset val="100"/>
        <c:noMultiLvlLbl val="0"/>
      </c:catAx>
      <c:valAx>
        <c:axId val="438473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476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0-9E08-4F19-AFB1-B7750052528B}"/>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E08-4F19-AFB1-B7750052528B}"/>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9E08-4F19-AFB1-B7750052528B}"/>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E08-4F19-AFB1-B7750052528B}"/>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9E08-4F19-AFB1-B7750052528B}"/>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E08-4F19-AFB1-B7750052528B}"/>
              </c:ext>
            </c:extLst>
          </c:dPt>
          <c:dLbls>
            <c:dLbl>
              <c:idx val="0"/>
              <c:layout>
                <c:manualLayout>
                  <c:x val="-6.3478628861616607E-3"/>
                  <c:y val="-4.7704233750745437E-2"/>
                </c:manualLayout>
              </c:layout>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0-9E08-4F19-AFB1-B7750052528B}"/>
                </c:ext>
                <c:ext xmlns:c15="http://schemas.microsoft.com/office/drawing/2012/chart" uri="{CE6537A1-D6FC-4f65-9D91-7224C49458BB}">
                  <c15:layout/>
                </c:ext>
              </c:extLst>
            </c:dLbl>
            <c:dLbl>
              <c:idx val="1"/>
              <c:layout>
                <c:manualLayout>
                  <c:x val="7.6174354633939748E-2"/>
                  <c:y val="-9.938382031405304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1-9E08-4F19-AFB1-B7750052528B}"/>
                </c:ext>
                <c:ext xmlns:c15="http://schemas.microsoft.com/office/drawing/2012/chart" uri="{CE6537A1-D6FC-4f65-9D91-7224C49458BB}">
                  <c15:layout/>
                </c:ext>
              </c:extLst>
            </c:dLbl>
            <c:dLbl>
              <c:idx val="2"/>
              <c:layout>
                <c:manualLayout>
                  <c:x val="0.10156580617858642"/>
                  <c:y val="-1.4576125261418273E-1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2-9E08-4F19-AFB1-B7750052528B}"/>
                </c:ext>
                <c:ext xmlns:c15="http://schemas.microsoft.com/office/drawing/2012/chart" uri="{CE6537A1-D6FC-4f65-9D91-7224C49458BB}">
                  <c15:layout/>
                </c:ext>
              </c:extLst>
            </c:dLbl>
            <c:dLbl>
              <c:idx val="3"/>
              <c:layout>
                <c:manualLayout>
                  <c:x val="-4.4435040203131639E-2"/>
                  <c:y val="-2.385211687537283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9E08-4F19-AFB1-B7750052528B}"/>
                </c:ext>
                <c:ext xmlns:c15="http://schemas.microsoft.com/office/drawing/2012/chart" uri="{CE6537A1-D6FC-4f65-9D91-7224C49458BB}">
                  <c15:layout/>
                </c:ext>
              </c:extLst>
            </c:dLbl>
            <c:dLbl>
              <c:idx val="4"/>
              <c:layout>
                <c:manualLayout>
                  <c:x val="-4.4435040203131639E-2"/>
                  <c:y val="-6.360564500099391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4-9E08-4F19-AFB1-B7750052528B}"/>
                </c:ext>
                <c:ext xmlns:c15="http://schemas.microsoft.com/office/drawing/2012/chart" uri="{CE6537A1-D6FC-4f65-9D91-7224C49458BB}">
                  <c15:layout/>
                </c:ext>
              </c:extLst>
            </c:dLbl>
            <c:dLbl>
              <c:idx val="5"/>
              <c:layout>
                <c:manualLayout>
                  <c:x val="-4.6550994498518843E-2"/>
                  <c:y val="3.9753528125621163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5-9E08-4F19-AFB1-B7750052528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'sources of fund'!$A$2:$A$7</c:f>
              <c:strCache>
                <c:ptCount val="6"/>
                <c:pt idx="0">
                  <c:v>Clients' Savings</c:v>
                </c:pt>
                <c:pt idx="1">
                  <c:v>Loan from PKSF</c:v>
                </c:pt>
                <c:pt idx="2">
                  <c:v>Loan from Commercial Banks</c:v>
                </c:pt>
                <c:pt idx="3">
                  <c:v>Donors' Fund</c:v>
                </c:pt>
                <c:pt idx="4">
                  <c:v>Cumulative Surplus</c:v>
                </c:pt>
                <c:pt idx="5">
                  <c:v>Other Funds</c:v>
                </c:pt>
              </c:strCache>
            </c:strRef>
          </c:cat>
          <c:val>
            <c:numRef>
              <c:f>'sources of fund'!$B$2:$B$7</c:f>
              <c:numCache>
                <c:formatCode>General</c:formatCode>
                <c:ptCount val="6"/>
                <c:pt idx="0">
                  <c:v>496.24</c:v>
                </c:pt>
                <c:pt idx="1">
                  <c:v>86.16</c:v>
                </c:pt>
                <c:pt idx="2">
                  <c:v>241.7</c:v>
                </c:pt>
                <c:pt idx="3">
                  <c:v>3.29</c:v>
                </c:pt>
                <c:pt idx="4">
                  <c:v>426.42999999999989</c:v>
                </c:pt>
                <c:pt idx="5">
                  <c:v>226.58999999999997</c:v>
                </c:pt>
              </c:numCache>
            </c:numRef>
          </c:val>
          <c:extLst xmlns:c16r2="http://schemas.microsoft.com/office/drawing/2015/06/chart">
            <c:ext xmlns:c16="http://schemas.microsoft.com/office/drawing/2014/chart" uri="{C3380CC4-5D6E-409C-BE32-E72D297353CC}">
              <c16:uniqueId val="{00000006-9E08-4F19-AFB1-B7750052528B}"/>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E08-4F19-AFB1-B7750052528B}"/>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8-9E08-4F19-AFB1-B7750052528B}"/>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E08-4F19-AFB1-B7750052528B}"/>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9E08-4F19-AFB1-B7750052528B}"/>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9E08-4F19-AFB1-B7750052528B}"/>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9E08-4F19-AFB1-B7750052528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'sources of fund'!$A$2:$A$7</c:f>
              <c:strCache>
                <c:ptCount val="6"/>
                <c:pt idx="0">
                  <c:v>Clients' Savings</c:v>
                </c:pt>
                <c:pt idx="1">
                  <c:v>Loan from PKSF</c:v>
                </c:pt>
                <c:pt idx="2">
                  <c:v>Loan from Commercial Banks</c:v>
                </c:pt>
                <c:pt idx="3">
                  <c:v>Donors' Fund</c:v>
                </c:pt>
                <c:pt idx="4">
                  <c:v>Cumulative Surplus</c:v>
                </c:pt>
                <c:pt idx="5">
                  <c:v>Other Funds</c:v>
                </c:pt>
              </c:strCache>
            </c:strRef>
          </c:cat>
          <c:val>
            <c:numRef>
              <c:f>'sources of fund'!$C$2:$C$7</c:f>
              <c:numCache>
                <c:formatCode>0.00%</c:formatCode>
                <c:ptCount val="6"/>
                <c:pt idx="0">
                  <c:v>0.33520443660877736</c:v>
                </c:pt>
                <c:pt idx="1">
                  <c:v>5.82000932174195E-2</c:v>
                </c:pt>
                <c:pt idx="2">
                  <c:v>0.16326558183206016</c:v>
                </c:pt>
                <c:pt idx="3">
                  <c:v>2.2223573199316418E-3</c:v>
                </c:pt>
                <c:pt idx="4">
                  <c:v>0.28804858113630688</c:v>
                </c:pt>
                <c:pt idx="5">
                  <c:v>0.15305894988550475</c:v>
                </c:pt>
              </c:numCache>
            </c:numRef>
          </c:val>
          <c:extLst xmlns:c16r2="http://schemas.microsoft.com/office/drawing/2015/06/chart">
            <c:ext xmlns:c16="http://schemas.microsoft.com/office/drawing/2014/chart" uri="{C3380CC4-5D6E-409C-BE32-E72D297353CC}">
              <c16:uniqueId val="{0000000D-9E08-4F19-AFB1-B7750052528B}"/>
            </c:ext>
          </c:extLst>
        </c:ser>
        <c:dLbls>
          <c:showLegendKey val="0"/>
          <c:showVal val="0"/>
          <c:showCatName val="1"/>
          <c:showSerName val="0"/>
          <c:showPercent val="0"/>
          <c:showBubbleSize val="0"/>
          <c:showLeaderLines val="1"/>
        </c:dLbls>
        <c:firstSliceAng val="0"/>
      </c:pieChart>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0-6718-4D58-9D4C-2F80B9839DB0}"/>
              </c:ext>
            </c:extLst>
          </c:dPt>
          <c:dPt>
            <c:idx val="1"/>
            <c:bubble3D val="0"/>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6718-4D58-9D4C-2F80B9839DB0}"/>
              </c:ext>
            </c:extLst>
          </c:dPt>
          <c:dLbls>
            <c:dLbl>
              <c:idx val="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6718-4D58-9D4C-2F80B9839DB0}"/>
                </c:ext>
                <c:ext xmlns:c15="http://schemas.microsoft.com/office/drawing/2012/chart" uri="{CE6537A1-D6FC-4f65-9D91-7224C49458BB}">
                  <c15:spPr xmlns:c15="http://schemas.microsoft.com/office/drawing/2012/chart">
                    <a:prstGeom prst="rect">
                      <a:avLst/>
                    </a:prstGeom>
                  </c15:spPr>
                </c:ext>
              </c:extLst>
            </c:dLbl>
            <c:dLbl>
              <c:idx val="1"/>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6718-4D58-9D4C-2F80B9839DB0}"/>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'LD ME &amp; MC'!$E$9:$F$9</c:f>
              <c:strCache>
                <c:ptCount val="2"/>
                <c:pt idx="0">
                  <c:v>Microcredit Loan disbursement</c:v>
                </c:pt>
                <c:pt idx="1">
                  <c:v>Microenterprise Loan disbursement</c:v>
                </c:pt>
              </c:strCache>
            </c:strRef>
          </c:cat>
          <c:val>
            <c:numRef>
              <c:f>'LD ME &amp; MC'!$E$10:$F$10</c:f>
              <c:numCache>
                <c:formatCode>0.00%</c:formatCode>
                <c:ptCount val="2"/>
                <c:pt idx="0">
                  <c:v>0.68237936659318477</c:v>
                </c:pt>
                <c:pt idx="1">
                  <c:v>0.31762063340681573</c:v>
                </c:pt>
              </c:numCache>
            </c:numRef>
          </c:val>
          <c:extLst xmlns:c16r2="http://schemas.microsoft.com/office/drawing/2015/06/chart">
            <c:ext xmlns:c16="http://schemas.microsoft.com/office/drawing/2014/chart" uri="{C3380CC4-5D6E-409C-BE32-E72D297353CC}">
              <c16:uniqueId val="{00000002-6718-4D58-9D4C-2F80B9839DB0}"/>
            </c:ext>
          </c:extLst>
        </c:ser>
        <c:dLbls>
          <c:showLegendKey val="0"/>
          <c:showVal val="0"/>
          <c:showCatName val="0"/>
          <c:showSerName val="0"/>
          <c:showPercent val="1"/>
          <c:showBubbleSize val="0"/>
          <c:showLeaderLines val="1"/>
        </c:dLbls>
        <c:firstSliceAng val="0"/>
      </c:pieChart>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stacked"/>
        <c:varyColors val="0"/>
        <c:ser>
          <c:idx val="0"/>
          <c:order val="0"/>
          <c:spPr>
            <a:solidFill>
              <a:schemeClr val="accent1"/>
            </a:solidFill>
            <a:ln w="25400">
              <a:solidFill>
                <a:schemeClr val="lt1"/>
              </a:solidFill>
            </a:ln>
            <a:effectLst/>
            <a:sp3d contourW="25400">
              <a:contourClr>
                <a:schemeClr val="lt1"/>
              </a:contourClr>
            </a:sp3d>
          </c:spPr>
          <c:invertIfNegative val="0"/>
          <c:dLbls>
            <c:dLbl>
              <c:idx val="0"/>
              <c:layout>
                <c:manualLayout>
                  <c:x val="-6.7928605431079203E-2"/>
                  <c:y val="-0.2322252114099787"/>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923-45FB-A2E0-C71AA030B8D4}"/>
                </c:ext>
                <c:ext xmlns:c15="http://schemas.microsoft.com/office/drawing/2012/chart" uri="{CE6537A1-D6FC-4f65-9D91-7224C49458BB}">
                  <c15:layout/>
                </c:ext>
              </c:extLst>
            </c:dLbl>
            <c:dLbl>
              <c:idx val="1"/>
              <c:layout>
                <c:manualLayout>
                  <c:x val="4.0757163258647505E-2"/>
                  <c:y val="-0.31564591842132977"/>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923-45FB-A2E0-C71AA030B8D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Sheet6!$A$2:$A$3</c:f>
              <c:strCache>
                <c:ptCount val="2"/>
                <c:pt idx="0">
                  <c:v>Agriculture Loan Disbursement (In Billion BDT)</c:v>
                </c:pt>
                <c:pt idx="1">
                  <c:v>Total Loan Disbursement (In Billion BDT)</c:v>
                </c:pt>
              </c:strCache>
            </c:strRef>
          </c:cat>
          <c:val>
            <c:numRef>
              <c:f>Sheet6!$B$2:$B$3</c:f>
              <c:numCache>
                <c:formatCode>General</c:formatCode>
                <c:ptCount val="2"/>
                <c:pt idx="0">
                  <c:v>1041.6899999999998</c:v>
                </c:pt>
                <c:pt idx="1">
                  <c:v>1918.83</c:v>
                </c:pt>
              </c:numCache>
            </c:numRef>
          </c:val>
          <c:extLst xmlns:c16r2="http://schemas.microsoft.com/office/drawing/2015/06/chart">
            <c:ext xmlns:c16="http://schemas.microsoft.com/office/drawing/2014/chart" uri="{C3380CC4-5D6E-409C-BE32-E72D297353CC}">
              <c16:uniqueId val="{00000000-BD39-4639-BEB6-3A544CE53916}"/>
            </c:ext>
          </c:extLst>
        </c:ser>
        <c:dLbls>
          <c:showLegendKey val="0"/>
          <c:showVal val="1"/>
          <c:showCatName val="0"/>
          <c:showSerName val="0"/>
          <c:showPercent val="0"/>
          <c:showBubbleSize val="0"/>
        </c:dLbls>
        <c:gapWidth val="150"/>
        <c:shape val="box"/>
        <c:axId val="571528688"/>
        <c:axId val="571529080"/>
        <c:axId val="0"/>
      </c:bar3DChart>
      <c:catAx>
        <c:axId val="571528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529080"/>
        <c:crosses val="autoZero"/>
        <c:auto val="1"/>
        <c:lblAlgn val="ctr"/>
        <c:lblOffset val="100"/>
        <c:noMultiLvlLbl val="0"/>
      </c:catAx>
      <c:valAx>
        <c:axId val="571529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5286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1" i="0" u="none" strike="noStrike" kern="1200" baseline="0">
                <a:solidFill>
                  <a:srgbClr val="002060"/>
                </a:solidFill>
                <a:latin typeface="+mn-lt"/>
                <a:ea typeface="+mn-ea"/>
                <a:cs typeface="+mn-cs"/>
              </a:defRPr>
            </a:pPr>
            <a:endParaRPr lang="en-U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Sheet1!$A$3:$A$10</cx:f>
        <cx:nf>Sheet1!$A$2</cx:nf>
        <cx:lvl ptCount="8" name="Division ">
          <cx:pt idx="0">Dhaka</cx:pt>
          <cx:pt idx="1">Mymensingh</cx:pt>
          <cx:pt idx="2">Chittagong</cx:pt>
          <cx:pt idx="3">Rajshahi</cx:pt>
          <cx:pt idx="4">Khulna</cx:pt>
          <cx:pt idx="5">Rangpur</cx:pt>
          <cx:pt idx="6">Sylhet</cx:pt>
          <cx:pt idx="7">Barishal</cx:pt>
        </cx:lvl>
      </cx:strDim>
      <cx:numDim type="colorVal">
        <cx:f>Sheet1!$B$3:$B$10</cx:f>
        <cx:nf>Sheet1!$B$2</cx:nf>
        <cx:lvl ptCount="8" formatCode="General" name="No of Branches">
          <cx:pt idx="0">6149</cx:pt>
          <cx:pt idx="1">1022</cx:pt>
          <cx:pt idx="2">4445</cx:pt>
          <cx:pt idx="3">3955</cx:pt>
          <cx:pt idx="4">3294</cx:pt>
          <cx:pt idx="5">2440</cx:pt>
          <cx:pt idx="6">769</cx:pt>
          <cx:pt idx="7">1183</cx:pt>
        </cx:lvl>
      </cx:numDim>
    </cx:data>
  </cx:chartData>
  <cx:chart>
    <cx:plotArea>
      <cx:plotAreaRegion>
        <cx:series layoutId="regionMap" uniqueId="{84258812-D1FB-4131-8EDF-744DF7DDBB1F}">
          <cx:tx>
            <cx:txData>
              <cx:f>Sheet1!$B$2</cx:f>
              <cx:v>No of Branches</cx:v>
            </cx:txData>
          </cx:tx>
          <cx:dataLabels>
            <cx:txPr>
              <a:bodyPr spcFirstLastPara="1" vertOverflow="ellipsis" horzOverflow="overflow" wrap="square" lIns="0" tIns="0" rIns="0" bIns="0" anchor="ctr" anchorCtr="1"/>
              <a:lstStyle/>
              <a:p>
                <a:pPr algn="ctr" rtl="0">
                  <a:defRPr sz="1800" b="1">
                    <a:solidFill>
                      <a:srgbClr val="C00000"/>
                    </a:solidFill>
                  </a:defRPr>
                </a:pPr>
                <a:endParaRPr lang="en-US" sz="1800" b="1" i="0" u="none" strike="noStrike" baseline="0">
                  <a:solidFill>
                    <a:srgbClr val="C00000"/>
                  </a:solidFill>
                  <a:latin typeface="Calibri"/>
                </a:endParaRPr>
              </a:p>
            </cx:txPr>
            <cx:visibility seriesName="0" categoryName="0" value="1"/>
            <cx:dataLabel idx="7">
              <cx:txPr>
                <a:bodyPr spcFirstLastPara="1" vertOverflow="ellipsis" horzOverflow="overflow" wrap="square" lIns="0" tIns="0" rIns="0" bIns="0" anchor="ctr" anchorCtr="1"/>
                <a:lstStyle/>
                <a:p>
                  <a:pPr algn="ctr" rtl="0">
                    <a:defRPr sz="1600"/>
                  </a:pPr>
                  <a:r>
                    <a:rPr lang="en-US" sz="1600" b="1" i="0" u="none" strike="noStrike" baseline="0">
                      <a:solidFill>
                        <a:srgbClr val="C00000"/>
                      </a:solidFill>
                      <a:latin typeface="Calibri"/>
                    </a:rPr>
                    <a:t>1183</a:t>
                  </a:r>
                </a:p>
              </cx:txPr>
            </cx:dataLabel>
          </cx:dataLabels>
          <cx:dataId val="0"/>
          <cx:layoutPr>
            <cx:geography cultureLanguage="en-US" cultureRegion="US" attribution="Powered by Bing">
              <cx:geoCache provider="{E9337A44-BEBE-4D9F-B70C-5C5E7DAFC167}">
                <cx:binary>1HvJktxGtuWvyLhuUD7Bh7LSWziACMSQE8nktIElkyk4ZsfoAHb9b/1hfYMUqzJDWcx+1rK2Fjei
AoHAxR3POdf5z/v5H/flw133y1yVdf+P+/m3V2YY7D9+/bW/Nw/VXf+6yu67pm9+H17fN9Wvze+/
Z/cPv37t7lxWp78ShNmv9+auGx7mV//1T/i19KE5Nvd3Q9bUN+NDt7x56Mdy6H9y7dlLv9x9rbI6
zPqhy+4H/NurN3d5b+5M9uqXh3rIhuXdYh9+e/XkW69++fX8t/703F9KMG0Yv8K9xH+NfYmlkFx9
//Pql7Kp0z8uS/Ua+QQLweiPZ17eVXDf/4kl3+y4+/q1e+h7eJVv/3185xO7H1+4b8Z6OHktBQf+
9krf1Wl59/WhN69+yfom+H41aE726/DbC//61On/9c+zD8AFZ588isu5v1669KewhOauuPvhn78g
Juw1ElxIofwnwVDoNSbY9xVm6Nsf8uOZ32PyohnPB+SP286i8cenf7dQXCzVQ91DVUKu/GU1wl5L
hhiTVP7L749qBMLCFJcMM/r98lmp/NukX8JsynrI6Z/Z9nyQnv2Rs5A9+52/WwAPZizrv7KYyGup
kOKIqyfFBJ2NYswxU/J734Na+54w34vpZTueD9SP+85i8+Pjv1s4ApMNw10KE+GHe/6C/kZeM4Gp
4Aw/N3MUfi0loT4T9Ptl8ePR3yMTmLthaNLurvrx+XMmPR+dx/eeRejxpb9blPRdlwEwKH/mkP8m
LoAYUZ9zSp6PEXpNKOVE0D8un8Xom0H/63/+1KDnI/TvO8/i8+8Lf7fovF1K8zD8hbFhrwX2CUL/
sX4451hSJr7Po7PYvGzO85H5cd9ZXH58/HeLyhtAlXbs/sKw+K+lrwhhP2riTwMHI0KJz/5Ab/jH
o38g6m/2/F9ghD/e6NEvnIXqz1/4/z1oP7HvMbp78rX/LgOiryXQG6T8P8bN07ABuiM+NDr5AyfI
p2F7TE7+s0nPV9Tje5+8wv8LzvOf+dC/+GJ4N9xF34jmI0r086vfXhTo79mtT7D4k1f94c3dVyCj
gJz/xV5Pv/AEkT321ndP/7jn4a4ffnulyGsuKOcIgkUJohjokXs4XZHyNSKSUt8XmAAa5HClbrrB
wCP5aw71yiQgEoCIMNNe/dI347dL6LUvmFJS+sC5kCT/4vbXTbkAJPqXJ/74/1/qsbpusnrof3uF
0atf7PevnawU7ESvKeGAajBwBX4yzt7fvQGmcvr2/6hSsnDjqSxeeC710Ga3Rc51JbyILi6NVJKz
TY3mORoTYfQsjdSPnPWcBeDMJxbANKDIZz4QS4mpVGcW1BQX/VTXabwkcg5SrKIq68zN0Heactro
pV7mAHvSi3pVV7qohymkVDA99/6ge+x9+blBUDh/sgd8jmFSSakYPtn7yCOkl26cGpbGRNpmU5ei
0zZTa1DgdieF+IKYLfQ4ZuNLjoD5d/5gBp3YJ5QhCDg/GfbowfXULavlJIuHUOTNJqk6t1Mr80KD
FNPKVe/o4ILE8VFntIrt5D52CWdaNHLQ7eS99U1+WMZxun37c4/gM5dI8IZExEcIS4xPnPKpZX7B
Vlf6souxm26lYaX2HFMBB51Ed2Vvd0VZ3/cuThfXBFW6qsuBfp6VHCKbpuKyCB03JixqKy8sOww+
lpufW0ihGT72HVhIKPYxE0wAfhfslOaPfFe4yU9Gjtu4ddMDF2MbgoPLwB+reZdaEjfJmh28xYUz
XXisfEuvRZKNu16GrnpPvOZDsYxi2xYs1aq7cak3xFA6RVAY7o7etIZOZiIkQya1y4c5GtrC7KBA
P6JM1y0qgkl6WbzaatC88WJVFf2xRAwyxU7NJbdxMkxkY3DbhagQ6G0++PSlBDqr5W9OIKD6KUZ8
AMjozAlZ44O8ViJwgjSjTlqvCrNss7R3futPm4GwQJbTHCXSfmrLle1fiMFZIZ8eL30ksS+gNyHm
nxWy1w1ymIaxj421+QbLab4aONmudsz3XdpvTZfbSzvOul5EGdWpZG/4Kg5pX2NdGMNih/olWB3P
N3VmoPdIu/fQuOwmWtxat3wRKi+Dvv5Y09zfSuz1H7O2DejgB0PTpp985G8pG1VMynXL8iY09dC+
IbTH38W671rd9ffu+Lhpnij6k2zzYS5T6JYCugMGqn72ptUoms4bkyLuhrqMmpWLXdrka9SXerLh
ghtycKwb9oQkq54Vq8IpWdKNHYyIlzytQ7wg3SG+7sTiRXVpyqBRKDuKpL9qcbpRHS2iwf9USByy
KUxoig4ZXfbZYsPEpct1xyqsMetEWLqtHItuw6xaL+bKfixNd1DO0qMSldGE0GVbyf7WGl7sloYn
G5knbSCyhu8tbb7My1huppW0G77mMWpFeZRy3cxFy66nJDdRWtt+SwVtw2JNkK6qgR0kdUgjZFm0
uj7VZe5IgHx6RZHAB2nqRKuyhQ61ZFFaTcUn41Slk6lJLso873e4Gkj08+QTJ5c/mmPyFBJFGIb8
P7XQ8+ZphwHDCMyquFD0wyREtfF5hY42Ybc0EwMEYJi2Lc1t4AB+BxOArqOfQEnQKnln1q6Nyo4X
AbJeGQpvmfcyc6t2jaC6TjneZn1pw4mzNPS83AtbBq/M1/5iREN94OZtoub6wAbZ6JwOle65KSOW
ZHxf1NGEfe96HebybYaWMuJemWiTjChYFJmDosQ89P00ZKrPdl0xOJ2PhRbjEqim2U9JJ28cl2hr
BoT02OZyV/S+1UlH+Xtq001hcKYJVeIOdc2Rik7qviu7S1G3JsCtY5d88GKb2ek6hwjyuikvvUy+
7TzPC4bMjUG6WLXJSdEGs1RH5s8oLnItur4Pfh4mQC1/jpIA/o4B3SAhz0acN7mkkJ4p47TL4AH5
EvCRgdelcHrKePzzpz1TphhBGySYcsUA6jwdCtIvxDiDfXGbrXmwjFMVeQXCWiRTsUk4YXqlyrsA
S5Mw79OXBvrZPD+lJEawxDgNToo5AWL1eCaJuW8hseDxtGrSi7l97xYWga1zYJkMRtmOL3gXgzZ4
7l5ALpJRAqXABTldfzQFq5nUKe37Mp7qKjng7HNm1LVwHF21UA3hXHf5NiuzrQGVf9uvUx6YpN8r
1xSbshFDDOPhzSrLq5+HgZzDh5MjMGecwWiCsUTO4kCBwqByqKu4dFN+XJkL/KJzwYqWcZdOaaan
OXVHv2i5NiZJAwPZuWnY6AXcx9DBPRWv4ZY73O1t4TYVn4cjGXCieVFf55abiHgrDxc1208Vzv03
jaLQ+lDV6kSxWTfMvZBZz3rah5cSoAcqDpjoqac9x0U+ocLGY1MGwwDVywfa6hxY9j6pTJCSstt5
eV9rYaCjNKmvwnZ0SVTj8qIfF2+TdtQGqh7bFzohPqXVWSfEUGGcKRhOCJ2DNVLxghMjbUwNvaGe
dxTOO7IejVqpbrtyWR10XC6+23gSly89/QQFz5/OYWkHvAS0IMXPoGIts7ZvK2Ljoe2Si3GcA9ow
eoAoqNoM2wpIBqp8CLQKPNLKfSrmRteus1FnVRHibDAvwKJvWX9ukiCYcFhcAepjZya1sihX3wEE
q2vlAkv7TQ5gLS5TKQN/+iiXUR6z9GrsZnEB/aQOZlEmFya/SYfyKGpnw7KlG5vg/Zq6ZE9Gl21b
p5ZjMQI+TC06DHRdjhajiLnxduySFwoIP+dUkDR94UvhY8HO2ubay2SapG9jZhAHnoR0vgzpRe3P
OivtRTP6QerYGKC8a/asdk5zsqRH0vVzmHRFovMS3fy8qJ+1SXGfwMCFLYb4NpAf9RoJkAC1PVRA
JzyhPSqwhoVxoafaa+JmGCW4pszCEqkscNY/Ubh+CjCagd8oVt50DgVk9WT4c7ue6zVKEYEAg3IB
pPZpYVrcJ7JwsolFnUFXn3sT2rralRMglKr7UI/lx8SJ9gX+8cxTQfekCAsJiS/JGfKuFO38tTIW
GJC9XXiJj4IXVUhLT4UFzwHVzU57aV+8kNv4mRlDEDQigtlJdT2PQglN3LOegz7kvnhS0iOyaal5
2bI9Tv1Vm7ErNoCwtxaTVpNiQYHpR+iIwFHSlBGN0YCCFEZ+gNb2ofPylxrCM0MYsAewAiaUAoZ2
5pquccU0z0MX915/nfR2DQtsPY2A1AZuQiqupjF7x/r+oFA9bEcP+ikZ1t08TQdX1vRYcP+yaLDc
NTVQcUG6KWqqNAudx+9+njvPoBNQSX0FRAFjgeXZnPKge9MBhmRcFtwLlxntjcXR0hRbN0nx0rB+
BrECMpAAERQnRJ1n6kRzOOxRpF3cSTME47J0ce08E3rjpanFu6zwrmRz40AD2ay1nXeVR4K2HKcX
AuQ/k0IURClMgNEAWvo2vR8VcuOjPGtV1cTKgMywMnQLBkekcctVCbm0dMT7uCwEQAvDHyfn2q1N
OhHUbPjYLnZ+PzflqrPu61yO9XZSNr0s+hbkC1mkXww17Yatq5pBrSExZWafNDI7ThjvRWPyiwql
6aZmUujKtWLrexLG1JBOoSxqHKWkIG+aIs3DvFJfsqoHAouZ5hNP4As5oJYT0S36TOxoG6hyRXti
asBXhWIbNrdDUGfZRcFg7nYCyQjYhyZHtvbbxbberhF2o3wFhdmsgZfL7AWU8KxnJSNCERD3xDfP
P/Ls6lhbkNqr45nWbAN/IyHGtR8srudxXjXbfK2LF1j4N1R5Nu0oY+qkDSsKQuHZrGjMAtx+sU1M
Zbp86RZZ6CRJ7NuWsH7TAs4uhhQDoUsynVtvgjHYxWueimC1/odxwMsus8LXpE+DdTble49lXdjn
03QablRXLWmORh5/XnnPeQosViBrQhOV6iQtPPLUiFYAKWKo44oBDK+GxDvS0SZRhRkOeJO6IO/Y
+kLm/0nWgnKmsGlnEnABHCU6V/powfgJoldxW7hajyAghb3yRDSo5WPuP6xpW18uRlZR1fJlt3JI
/8F+8kuUfZgRb0I6JuW+tsDAm7XfE5pnQVFV4qUe/8z0pxxO14BKrMSfsabygJXPSFSxSKx/IarP
nLXjoSgXE7jxNPU9L5wYtdpXtti0afOusfX8dlrHdwhA9AVO1e7n4Xpu+AOSUgzwNwaYea40rczM
ZimTKq4H/KFse7ynqr3pK+VrutSllqidAjqBIsbW5BMM4Y+SNnnMfLthWfMW9O7rn1skThlynvag
TNKTZE4U0K2nGZT6HFflyps4ocwPuwYP0Tq39RvhDSbssbIX08hynSV00qzk4n5oIcF7GZdm6b7W
altU6G0xd8NxoKCbLMIne6sSGk8KaFKedZdDmqRxScs59CWcBjNUyAjebgjYBJgC1O1bbPdFU68w
U1WyBbTb7YwvSLBiYcMmK+aoHFgZyHVhcYllrvN27eO1xEDDzNhH3liwzUxAWOakLXSVmSSwJisO
iFQfMGlAQ0jyPAAyP+291gKdK9weOojbq6QrozTxG41TiQ9zs+3l6l/5te9tZr4kmgH/C7qeyc3i
V+Rq6bL9guc7WfPliuK6DocKtPeini/9mrndVBIUzH6bx4upPmTey0z1mXAxBNPPP9EEOKd41qUo
R/3AatRA6c0kUh3fM5/tO9plkRyQC5MWgT7A2Kcina4NqCmazHTYp+VIo9SU+IVh/Ax+O4FraAME
Ehq0y6fZI0DqlwspypjUWRrO0/q+dbOCyJk0VPwyT9W9QkXxAmp8Bhr5kOqAUmFvAELBWddbUDvU
C1nKuF4rUHbkesMX+mVh9qrj6moYeqqFh12AZpjDP68X/89vzEApA9EcCAWnQNeevnGVpZ5Dc9LF
pl2qIBnUFLTKhcti8k1bLp+mEkZWthZ3rB/zsFt9rfyc7ufSqcBPQZQ0ti82CKkxLDcpMtXnEo47
wcZGlJcEcAwMF9RvbWsGzRKO7lJMUs3SuX6zFE2r+7JJdMX76f3K947e+20WcAtaeupEGnt94kN1
0CRSuCsiWXAJ8CPnF7JNPvh5V8Wws9IldILrYq6u+eqVm7JAXGdjLW9YXkaFRR5gRb899pmzH0BK
oEOtK9TAd3Cex454TJN6VzfShXakX3/u3m/5+7QdwQGukz6ACJzQw/wsoVq29P4Can/sTfxDt4wd
CD/5zhrlxcCZZj319XiNsA0rwCf+VN1MNWu2TcZYKBvS6L4XLurqDvYH7ervDWpBZe3loYTXrUFj
2RU48QI2+ATEk1FsyAK6VlNP6YYm9giiF7Ax2X+eaXGx1uNVmlVMsylPggpPpS4VCOgmT0BZrnrd
AKgMeVbuRuRJbUD20+mCeo3NouLOH7Zp6n1qGfOOTeIuEtmvW8dfXH/5oFH8qYcL38dEwDIQUVA0
T4PwEQpQKxmSNMVNjDNgtiJT9rocQNtf1b5y1Vs1+9mbBtfeVbZW0M1au0ejmvQAm7NblXxalNJ+
3ov3dPLdYTDcD+YmaXQ6miRmDveXqbvyK4qAUoAqvrj5Uy73htMSVjKggirnvy9UdvC9tDyk2cd2
mOh189CArHRVtrWKeIqmKO3Kr7kDtbZqSy2sABYru4MVSawEFhHI1LkuGxWWxPHIKRPLaYxAEroo
s3k5jKj6TJ0MvLkBCTCHFec8JeGg8gtrWpgNJau2CU4jsfTvOrWu0YiL2xaV7+aGXsMu6o2aEei1
to2YbckbWYsg7Sp1lUuqJ18FvecHdPQ+JFamx8S639ParLob1WaoHdtKViBtKGhWuHCDLliji3Z9
sJ4PlqB00nXWOt0klgeOD19WNPvaJXXo8TaL+3zpYfnF3/SS58E0QoJ87VTihenc/b6U3n3SJZHn
J9vClL9bYX6f0qELHMwmjds+rLuqCYhHirDIO+ga3tAEGa6OrVVV2N7Zok6jspIPeYLfJqKKhrlw
AXHJDUsaooEbJpEBLh0MiL4dfVaEZemuK9uBmN/zWyqbCZrHaqLVFEE+qDaaxlVo8UAZkDhYGTYR
xFbW3qzXtEdBNvhvhZl3SSUvmRzfF5b3elWjBLEEMLNkLofKSMqwxVmU8WY7QQcLXJllIFe7j6lY
SliHPxjAHMesIbeA9aMBm8OUrF7Yy1wFCeI05BOsDOAU6NdsqqRuvMKCaumFaOkzmPWUBA6BuNR5
bREsQJQii2sXduWgUyODzMM9tOV1DF1i9VQVqZZVt13y1b8ohqYLOEEh9tr7vh/XPZmzQyHkGggg
RAGudS+oC9yQt/uxyALQqTNtUxI1Zeo2K8X9tSuvVVd0xzmdhl068KPLsyko+ZqF/dLtZOmT68VX
xzWt6n2/pPLCq5Za13CMIKr4CIcGjLdvGmqjmjZxavDvFA4zHEm+5NFMW1+XXj4dZtAYYjqpPc5n
upV1+8Hzah5JOHGgBzysYU9JGdQTftcOqI6ATIUGVnchnt09bezH0Rpf+wNpQoCca4AXWQV28ZC2
1ahCkZl4sYseGdN27I3OHAYuWLVfWUcOSVZzjdIbNyMvrtK8D8pl6qLZ6FRk7aWSn0mVZLC4kpeQ
3WnggzQFwqRdIM1koukktrLk20TWX1MKWC9fYdK4eogKVyxBVheaCH5JLUQz9cYacGOr1Zrphb0r
uaqDLE0IpFG+VbSFVeDQ+dtpniK7GHbZtP113sFOgHbkhqfjg5Dtsezny3ZYPmGjLj3cDZsxTZtN
6t4DTt0MbX4rqOW6LI9ejyEB3ZhuscimTZJmRlc9nA2oYpOSO1jdZTtXLjEhHwuz0N20gOhK8lF3
HihTODP31TKuWtABBw28RpGRqJPJlRIrfFqbMF1G6A623y19iWBgywMT9srIegPYstdeK7wAsWbX
jclwwD0PqChBOq37AwZc5zNLYLVVcr16/lu/yMQF6LNH2CtmIcdQO2oQ16WV/gZV2dV4wWeSh8Ss
LsQ9ejfkg9VMeGlY007DgGXbpO9S7aNktxLRXBSNuyb2lN5rf+R8usz67iOdZVwlfbBOJqJlanTf
jveYz1bD8YCDnb0jQC6qHXegiJ6itE7XCV0/IlkbOFeS30sPhArH8l1r0I3JNsbQYPDSjRBZHZh6
2ghb7n3iHTH7omYYLdCzv3QEOnLeV2YzTUMW5CAeBaJZO52U/aeFkiNBsLbmTVHqhPl66MgUpslc
hj1go0njeq41yFFxCuoe4JbmgldFFsEgTMOiZ90emenjUmVBWZCtzyBaGW4elO/fz1gFYs2uYTRd
M0mqAHjaLS+hxm/XBaJeNgFX5LJfYb8OHK0KPdO9Wzt3QAWAn2ktvuY0CwgTmW4bmwfYn3ZkMtVu
WAEPdK3QWMlPjpVvC8rfAZMOlhZfpw4W/CMA92VKdAfkScNKVyOQoA2Snm5A1mir+xVlbeAkWgPT
NO+AOuUhmnyo0AIwSA57gxA5fqtSMsWTXwSlnGkoTplnRb1frQnLqq+OU2thJCxqp7wkbJilMHU6
rFEGPLMvOu1N9GHh7L5l4wdAsO+8Ngffn/rcZKDXrnPkEEwM5GdHWNou27UgcU6rQz/MOyXrjypt
3jDQ1vSY3ZhxQjC9Mh9arIDlfFUEzWjeLV0TeJgHMoFcOHm6STB8g37wsRp0vU4Z+Na9s2P1HshL
r5csP2SWaFZ7t80MLBjWmvccZzE0gUSLuXvn+xBDj9afs0VsOisuQAX67FS+7RScRKnAcrugg4SG
79o5C/NkpAE9dIsj2sz954T1HxZP7ry+yXSvzKe1gCmTX+dASjW1xdvZlblmFu18kV/6k+biNGM9
EODaOoKzMwomwRy1LY+ZnTcuI19bwTcTrQJhMaCpTBk460Tf5aYAVRnDtxLo4e6yW1d5pAyeliYA
BKY11RUGsENlabYZLeIaY3NksFrlGHZfSz7GrCcXbTO/H7G7hTps4c3Mdurmo1fUQTWiGx+vcc/Q
Zs6zStO0+Z3UCwxZAHIWw6QUhe5RPgbDyrbzmkJ7pd2FYXTUJC0CUplxIxzs8JfE2zJSvDdNCufF
YO4GrSu0Zd5NyoetHKq382Q+jLAVjBIoJ+184mAV0b5R9YyCnhCpJXZfWSEO7apCf05vc56WWzhA
DYrXNJowNzWcqOFLrscVaLYROeyOFMwLM+V6TmmulTVVwFz2Fc1w7KFIBLCnZe9q0NkKPLitbaTR
0u28ku/JYDF8txi0lQOAgVnsi67cjsR02ifQM9vaVDqvU10PYzCKWgYNnInfVFJ+ZurWerIIBPMK
DWB62CaraYOERQaby0R2H1Y5tkE7Qxiz5QOQ7DfrOicBU1m7nQbQS/E8p0GRQAvGatXDUHWboi+v
et6SoCqaQy7WvUzldbEMG2eh9Vb58mUobbkzdWECabtBr/3UhTJvVDASgOAtzIhNs5a73IqHscvK
YBwSqX03B65GALYKQeGfdCS7ZlI0rKXIg9Q3IFitg57hWMxmlNBhe5W50G8yfJHKHB0X/xYk4kvJ
3UVTrCxCMF+MWSBWvHbbaYLDTWkdrRwOWUnwzg5RAAcFHGLAyzxGHkZ6MXMRZb3XBDN3FVRCcu2q
xASgH2U77mhQnIBvi3sLfWsJCSpBTZ7nJEzT/LqrbRPQymKt5FTrGXBWAHDiwlbIHU7gamjiSuEF
OtEE52UA4gAYo7K1Nx3hAwjSLQSzI29ARHMhiJlpRGwPGKBVWz7kYWsBUjeLszA30Y73RaHLrobV
WSkOjZ20bws4oZOjSw+OYeJpNTpZkhFoNZxtY8C2eXo9tCvXIzRvt2zh/Ft36BIodSjbOp0++yA8
H9bmtPYdYE6qHo6zoGTL+DTHjpKvGQUC3eehdEOvZy4+FOZEuqaaQCHSy6XwvrZzEq0p/ZI2n5up
2XQoS7Qd6rd9OWBNvPoNz6sNKGqAqv33CDhmUI+3E3M3Q7aYqPW93TiUn9R0l48AlLzO3hoyowh6
68as+3wB22DT08Bvui3KzFWezDuhmqifKyhKxjWg5QdWbhCtuoMB0TxKr4m5m1mnDrCZGWG1ht5B
TJmBwZKuXxOXAK5zY9jXJPKBbal51aVrAT7nA8AIB9i1W8nF/+bozJosZdEg/IuIUNxv3c5e+35j
9NdVLaAioKLy6ydrLmYueiKqTnkE8s18krEZA3GWph9YPfhCLkaxM8qdl3kxpHSjgPRo93JJFFhA
DzsYCXKtvBf411CXIvhael0Hev3o0+ZJBNH34keyUMSU1OBg2sLom3sBlIis+mW4eDGpPDdWQ9Id
R6HvW8CQeSPlZ5tmupjCu43EHVRHd5CO/218+YrHebf+3wqZyrgb5zsR6Sc7OuzlWi4FDnSZZ8sU
5kEvbrxPae4amxZs9sFiBYiPAvqYEvkzz/uQq4ztFc1g+DXtg52wl8Gecfm+VnpqfmDNgtGK/bdJ
hI9eSw5UQUfGZHn2BiIPqZ3WquNdioPbgxeXnrMBk7+BFskn3uDjwdCw6pwS8rqPh61J7jW1BdJf
hjwxooVU91aCGgvdd7o1Z2/np8zOQWnHqM8x6tcQBbep3Unuj+TddV5BknEsTdT9x9bo2a0U41qC
HCNT33tnT66NgyJOcTSQ7LOJ1v6kGyPKjmVeiU8+4I97ckGalEs6DL/TxVrZTiRVDI0jpavV5pYq
zg5pjA0WC7qL8Y9+xp6WtCP5zDAtzHP8kybclVvS3TkW0oIn7pLZiBdcxyTL4e2QfAHJDIMpvXex
fAb0eIqX6afxgbD0PrsFKv23hDMvNwGM+D6LMwUXRYel2uTZqKm5mj7oigUMWheYK8Gs19n4SNXg
ruGoqwxwQr1jV8bvbiEus/AC01sWoRBwsoaNXeItqoMpenct1okSOPdWrU4yLJpeHoGL+YdkxgxK
crtOP+ES/gn6KKhUJM+9z1/SDD963Nt32XRhuS5YN9jrzPPc2LaaGglCR8TvvuRnMkcvHbVjTmCV
5b7dkamZ+C9x0bcZWFjKvdvzOUl+hPLLUXikXJz2SsMXiKgp+5RM5bOXRzHhOSrdU30iZB4Q82q4
9Iqc2r2F1df3yP6wo6+tgRhM0vHWiGA/jpN4XxMciqb/xHFZOzc+R7Js1y0qFA+XPBQQIP60zPmO
V0m5N1BVUQkXDcMrdpN8pPyaKWxKPu+wjWOunYV97cJFY17c/8DX5Ye222sizZYPS+dVe1x4fH4a
DL0NUbhWfZM1he3cctRR9JQNS+nLrimxw8+HDrKDqa0QXVTJLvujMUaWrZ79EpvTo2phIySwnNSG
IW3n7RGMYJi3JPHh6K6V34J0MnGa89Z/53Pc1vFVTnsCxYjxOunY35jpH+QmBpCUgr4zOJ7noJ5T
72WXOsvnkIJq28e9VI2kdZN9rnq9rgpTk/2NcmHeTDVMlwHnoDjRPc1K0keuEFGkCj2J521kWzWx
zeRyw98UWc5z04qnBKTVnaPyoxtMkmdJpAvuRRccsg32F79Y+TCePNOBrNAtzCX644K4KzPMzmDV
g3ucc2A8+7JN+66eken+CnUoghSygFl2MIbi1DSTKSVEwISBqkQwvZaIj6K6IXS6pNNd00brXZRi
72W9HQsBXxgZQP/Om+Uf9fH4NrkdCKekarnw62z1kBSvKh+ACtQhPLdWuPCy8BYyNXEEv9Q9LNit
MZ4H5T67m+V7JeY+hG2KNeYr9u0LBkJwwTAo+ASwGDzpoduumILUWYX6oXeqrdoJ81qW0vEuYMMz
xfUMT3z8a2cZ5KFptrKVvHRRNJwZWY/SY7QIiZuKgNmHQfby1FiVFXKKn+WKmccja8lAmxcxj5oc
m3B/6Qf8EQ0GQpHEzwzWERwoOpXTBCA3CiwsGMyBXTE8sUSGEBZK5rxT4tS0DA6Zh3c2s2n6vM/L
waNbXM67KNZ1g6kmu0I2KXnmeEOEH0DmA8cCAgj5CCJ1sPQsKJgoxHZtvg3+N+Ptf9r5j2s/DLXv
j+LeU0B9mGSHOZ10/tVzetoj927IMR3PfjfGr2ky71WLea/u2VJgFHN5iPcsT4X/uPfmK8VeVHc7
hOcyT6wY261OsHGpNYB34u/naYLqYclno/kL47pq5BAVZE2yUqzogfAWZ3hjZJKnOogqpMPSZUNh
t1nAH4vvrIfvAcjsT0rU2Zc2yzO+45gy/bEhUXjtR41nzVZWJUNnHuMpPMKIbs8U6u660cLaZax0
szSFZ9oQtm7wQTxa7bQfrmsygU9ZxGdGgqkY3X4RrIWvhuEYC2+7W/sXm21wVX+Jq41lry7xYChn
p0EIBHVz/Ajvuq+Rt/GcwZ457H7zylb9liBwzpsZhiNZWlsYXwKfF1+jj80+Cvql0HNYJIBZKzL2
ELtmvYHV9Y+qUfym+J2V3XxgUrwAL96qzUBKpMo/bBQTe5D5RZdwUbMdZmw4jVs59aDZwhblknB6
7nkGlDuhtmZtgHlGYhLOMGOPHeS5DXcwz5PIO489pNmOmHCbyoWNsgA7wQrqYUQImszAu1RPak+b
aqEtLQ1r1qLf5rimQr8zr+6GJqyXZCvoAonLg3jG7gS4IBLN2cwWHgZSiRZtimnbgytbAOHBpP4l
1/34uAm8HCCdsidswZXwGqBUGGhP2wmeUXQNmnzc/PGVUHk/bqpA8eCzgVZ+TiWKKouc77Z5ubRh
h6ES5q0fLNfRorgS0T28sd67ZO3W1r2eTzbup3LdQT2LnmBLyPq05uE9H/gHRgBdb4D1h3ayv4vu
D9lmbOa02cGWZXhxog6Ji68hHYcV+YhCAWLh+ervbyvt7/w0huTst6QAylRHQDPO2DHOyNWCauv8
F+fcEVDWizffj2w6C3hBhxZzS5esmMfayrbxI1QZKIVwlZfU9DcPli7nmG6xvLNuxPQe6KB0E79I
IBvwaDe8RKbd81Gw6Tqz7ex15a7gMZkJCkuB3ykFjT+GUezPVFQ8FPCatHzLzIzdOYJOd/2boja8
hgtQHH/0CysB2E5pnsxJcE7S/oPqrd6hXpsgy3vF48pKd3D90h/nxDXQUwaFnDC5XzDhJiOpG89r
rik5IKny8wGDch6S6MDBTxR07IejvwewyiKomTDZv4zPWCWkHvNtA7hD4dpHfFgrCMFnvUAJb/v8
ZsdZVZsHozMOHrR/AVL/tfWW1Elv75vPbghFbQDE1P7ixAMn3XKK+/BHo4OCjKaHuksDebawqwjw
9MKbqgH+VOUFeKup36vDrqNjC0NdW9YekwVrO/PaNzXC/5isMrWv5/mo0u5oF5reMrE2xRzvDju6
bk8oauFsQ16NSazFGBI2Z7FmR93iV6Ru/QynmF/EkNYxE/AjDSLfvXVTPVB91zbmbV+qKeLLIx+T
d8XwxTTreE/jxp4NUdj2ktd9ECGw/UCVbOT8NGldgjxQCGGoX2mUFgxBcS/Q7GSbxquSaazkAuY2
yATsvu6ydIkroFkfl8bRYiTL1Qs1uPyBdBfM44esJ9A8Q7/mPHJfyM+rbITUFw29tTSBN8ogFtNZ
lXodcfAxV1uZ3o0WgTaV0xmNMOhwS5vjOo3vrR8NFzmAJkNcSYxRheyoKlK5VNy0po6mUBYraU4x
RFPZZhh0INC9h2UVUKR+mjvgCZeum/2T1xB4EUDn6mhL43wDggOedIvzkW9/vH74Qbid1p5x8ek3
Q04EyW6x39hrjxTFGVDAzvZ/lmT3bxFFyVF7OFlCDs0GlsQ7xMjBhtmfbnxl080McViobK8Mvh2k
WXUcEX4wmw/XjpscaGtbGa7h62Gg1KkaighhF2KNx2TT16hXNYPTmfhbe7bZbxYWw5ZE9LKeOf6Y
Awujhz0244FOIS8SvIgwS7L4NMt4qiwPpzKQ8NZjjGbz4uQdYb/NjgUnKUTMW3ZzzG55swlZReue
G+xgv/0SVa2RfFgatdTLtplqkbDTLRxEh6XcgYrNyRC8TIP8YxInqpSuEEaNwDiM3DS196tJ76Nl
DquIjKeExqzeXY8cmt+3TO2ngLQfAJHGmgs4j2kfmHpj3lYaANM8kv8ahjuk+kXAal5hAzO6X92Q
3MB5NaifgBUg6bhVHlvt1SkoMLQorpu/cwCQLHeznh/SAKfpugy/EbBfz6ElBY9ZULcCEs2ZBDaU
TOJqHtfthvhuu0kZPXtTgrEx2is/juX9//9r9/ruvj3M/cYqNLY0tndXYvX5T22a6Hu9uA8kH8Mt
yuC4aTZEde+JqQzh2M8m8A6czLKI/YihVAhiDhgSosEWMh5zAWJGl770y4yYZ9ResUxZ6YmZIFvw
93rHfVwAHvNoINlZMI0AdCFNMeIwAm/3Vztkvm4jUESNxGmK1+4XyV9lMgLWRxxlKEzDYBz8EyLL
kiTDIRtVcIKQKjTb4tqEiueNZ3SN7zzIO9hzZIleOdIAxFTkuZ3behhNcEZGRF/NdziZsQrjzYe/
StoKLciJpuexnxGDd9tNC3fpszHJvZAlOO4cffB29jUMawHJltR7Mi0Xgo3PNdN6VslvkL1GU+nF
73jXcTal5kgXDb/KAQIDQ1D05RqMT5uX7rlvjCz8EYdiowH5D7rDk5LkEPTZP2/KCsj8gx2XGzDP
6NoEjxbm32HjsH/TLOTlThpzCIMOjpcOMTnJ/Qta7eomyOXAmL/4A5rSEnFcd2VOa7e8CRjtZyFk
nkoQTnYFS0w8iJk23EL4Ljo4gzw+d0rd8YjMuRgCCskj64ZmONFAWEID6ssSZKqaxg5ehsCvhfXD
Cb0KRAKKu0cxyH8UZ0HeToyWw/Y7VfcXeGpPoWZjMU/LNeW+AxAXfiEnKFpP7GU0YGBN1/gt3tiI
KnGZyLl9bhOm89aMtF7Nfo5DsubzOFeYQtFRTd74sMMlsiHByIcd1QVeHgj/ZVUNrdow+wA4WOk2
2youRgKbC3/MLIWrIwKlaWQHGIHWXM0+fnycVfM0o+6NHIj0iTumS3A/MPQK/HkRMPIBHoUDDOIs
aLELB9+t9Suwj0nOUp2Uwxh/+Hjr8h2atEjYsucY1PJJDksxxPzkcYqkVKvPJHnp9xDigUiHMhs5
M5Y9Jv2yHUTUDUhPmnLJmlsi0KoFKL0XpsPL1UK1EyGfRxC7U6rPPs2eAJwU45Ald9PyE4zZd9og
wv3sDYg+kd4GBWkA7XBL+HDnjQwGikRE0WNnwcBQZSK8GuLe8eW5ItjWD+r4k+kiTJWwDPNdBXu+
QvkxWDLD6s7erJ+kQq4/IM8zv0Rfors3EwxnnCnZebei7oLxA+Pui+BUQ/wymisjbkBvn7y4tY+9
QixL5WFF9zMnybT/1rdlYUSaVMjBlrztMc3L0cc4OKdltmHo6OW7dd6P2Pq7SVMMZ5ShMdXB6Q7G
ShHfL6cNn4fbkV/NnGTVmNzj0ytHsQD6Y5K03pn/btDICK/Io1g1hXuSC2be4xWl5zTkV4b0J5qg
HDUBxzW66NW0NKcI6i4WAn10w53l0YUyYZ+DmT8066Mw217AP0RhVblX2yEisnp/nHBsGQbgaxr6
QjVaFKO4SmS3uUwWgl+0XncJjhgYL7ziqYpj/MJgXuGJ9+pzVfS9iQWcqiT9NntTWUqXc0hXU80w
5KzU63nn3tsarL8/PXoAC9pWY9hc2gV6okmalwGc92ybJJe9v9TM8EMf/Pv/x8PaV7nAxoRzOXtY
JNAKp/rsBSkSyukxBcdj6oxEK54df9Ytj+o5edz1XBOb4g0WcAvSVfxxgcNQIsnFI4GrdZAifgyV
d+i65BNJGQKmuDnqxrpcvLToMVasochKxkPsaFyByMCsjHJt2//1NvGnAVn84fVniN4BBHgI93DB
qvIxNYNFSMHMuoSXFvzfTD9xtCfFlNh/TZ/NlyDyIeDSx92DjRfoy7pi8QzazoXFl7ttGvOXerUD
MJnBkyJvokgejKKvHSJKBPNWDbdgbj+bdED7m4ozc9FJkgWOsYYn0v/xrb4MsfyhvIsuZmWlRJ/6
3Pe9yolKcWlj6WbV5yL8kJZk9TSsPc5f/gTvaIKlgAWiQv4t+zm64H/6tQQA+YQSRY0UvVKYXcUC
/82LVjiISwyjR1CI3e4s+GZqGfc/QRKaw9COIJpXrwp+80Xn/1UpovsoCh/wjKPcDM9rY+9DK2Hb
oEnTuyGCxkwOsfLfx42/upbfGlyGyQQcuNTrfxBoPQzRjrxPw9kaRwjlfm+Q6stnIqgr9yiuhjH4
2UiF0q0cG1uHmcakMNqTVN5j39tLm8YGh715AUH3itY3OtYmwvCqYbVscQHj9c/Q67EKqHyBs5kv
65R3Dd1KSuG1ZpjZwWh98OFlwzJF6PaBHe3LginCeRO7nIz2EE30blFYr7xl/3z/y/Mx7k/Yt3O4
1QbkE7S0JR6Aav8cAnnaKQrCUzXqG7e7LtcpRJC1bh9E2lsfTQfd9P+E+MX8lFet3UiLqWnfRerG
MsVkAvtjd3lGQVtptLRaIzbkCls1pB0YUDkiUIo01qyHhFY8psPynES8joM/GgnGZVtwQ0IKACfL
+nxa549whZRXcaewAUhgYRaWEoJwKNg4ScAcwjBGhI3pwXXHzmwWMDae9TqpavT8Fh+tz4dOFE64
T56wsoHMe3BQsj1htgR8/qCF8O8i6p/YSI/bjhnctgnJAbjoc6Qv6C5kRapRSO/sAtJZrF6JW1JW
rNzmecgahFHhh7Wkq8dn61G8qoDRoM5whwhQkXX3DmPQ6nyIpqeAIp4W/cywUaW4yIJpnhOk1uuc
NbXj6Gt6GPU6whBLJx0iPFR5N1zjgK4dxyIDibboAeCMR26RbeowEgzTFw3LYEa9YoVEROXgOtDU
Is51T7Hu8XLg28Rg9WZD8ER9NtirUn2KUB2Zi5sbbJcMxFwrAQTRfEkYbiQB91IxmRVxhwyPcBLn
AHKxicguLSdn4R6i0JOnTQayQH/CQTjgWA0qJPNYTZ2bSueGP00TH6NfjGfM3oQ6J0ME7PJl7/2u
nOYgKgRjoDpGfkSn0B0SQZ/l6F3g0BbW2/4ojwJbmrqveQMAwTZIcZQpkJ1Y8qwc4PVsWc7p2P8Z
NwPBEQ+vkV5eJDaTSosAn4WGP33oPUdGA/Oe+VfgzyXHlSgHfzAj0E96CMMd3+vUPlrbvxkVi3Jr
9ZZ3MQcCmC5X3Hdz2FsC5w6AFzNpaeL91QtjjCKxM6cwmv5OXYtra+DwqwWUbPYQNdhhs2anF2op
HqidS6X4y8ymmnbmBvcH77wVVYCrHMYkDeHkRUsFE2Oog1ScQpxy6HzYey3mOxzsF5ShYNAkyIKd
h0WxClNki/7Zw0zkEx1usw8YJpqDudZaqYJtM7acDpI4zr40Q2zHE94BIttezZrxMo3uSBREB6Dv
WBM973M5ZegeYJugTWcqD9NzzZnBbuBB17O+LYhZpmLvAO3NYshbGHdYwe99dFQxIIl9mSOILFlP
Mvy3AscTu30OZ5w8bu+QGM+vQbBXwZCAI4RHgBYjrONfoDAofv+DhMvkNMrsWWKLaDL/r4f+rLYT
6MAYjI3AkQCCMnmONANUGotziypFOjcXHWfRcdrw9gzXBHIc551+sOialx4uxBDAb55579/hrCzl
DPo2gYfNMFMNg7gFLv1gq/9OwIVACvaQCOo/umGunBE66slBmyfxla+G1zj+oFZvIGDGAvc1XMzS
bWd/O2PB2iIT+DoJQTmNWezsfhN/0QbUc3iiUXjXYjrmzSNNZgBhCQxPRQhMjeQtJAoZwcQe+wie
8k5baM0Xpd2dEuSCMkipRHa37MFTKBrwG7qpCfs9t5bkyvoOt0gMOB2Qj/cTrlBYQpyN1OvAgfCm
oFoCUzHfPXDCvEFNulASe8mCmxlqohgG7SyZqyRuijhof9BERO8tmKeqT9WrCFmf464K3OEyzu2B
w/mmeCo4zBSWecyKoekO8IWCivbsL/DyGFpe6zolHahekn5HBPh8QJJy4/jtWNT8ROlP0vkQWHKh
+R/ezcFJ20PWxqbgzV8JoZyaEXLfiwe0tys9prQgYUQqJYZS2QkuH3BjD1XoPBNuzRd4pDaDte/J
7jKTCf9CFqRXeh5gBOAThX3/HLYRXKbex9g6hOUuPYWPN1282azVhveh04jf2Z1Wv8dpU8tmRcLs
TXehY7/E5/Zlg/0+G8MjT2TdN8uN2vYbN7XESP493NjRIhrg8I1QE/iyif0KJ4Q4yfDaQ578PpK1
7Pqwmlz4sk8jMKakC3JvHoDVtcmDmRKAdgThTxwu2By9WygwgcvG4n4K39aByL71LutWU4hKsH3j
CNdoCmMEW0MeTdEHU+g1a9Uc9sk79214gBvW5p6dSgqkG+K62jL1FbHuIQkwmvZ79leseP29Ydoq
CrYdQDXu2Rr2+5a6V7C1e87k8LID6dQLKaNk64FewIjwUWc0Eta66ssw3A5LRMdigq2aEF1CLn9Y
iHGYkCu+Uz8HhBLXS+TJQsI6ryPbodQmDyhsX/3Y3MYt9RHktR8e7pVRJPj2JyR/vkBE6WVtWiIE
VuP6HCwbDgu7FCEYh9naL+3huFH+JSYhrjDJrrBiitkYOOQ2Kh2lb02oqgxjUW669rFnMcnb0eCB
2mDKB9BUew/T0MHOkdEeFt5u3FHE+JsTYJ1T290vAsbIPM8vewfzM0Jt4Vetz6kpCR0juFjgmaI2
eg2bqov9rtJD9JcKZM3LwuBh7g+xxLEdLSgM9GLGqdgNYPO29pEIoEFgcO6hwAgOL/WmlxiO8rK9
Gxb8Dfr5XXcoQVCi1pxlGca4Se7YvwOL6wNgNVJ+azs2IqRydxNrBGbXHaegm/6ZXqOV0awndFkg
SHAxQZ14/TUa4uNCgQMLhM3X5jd1QwdGxf0JgQ/2C5xfp52yd4lUNddmqTcwbDoAlB+O8XeXwf0i
M/6JdLATmPHvRGZR3pi3j8ldmUw4yLr5cXU+xa03CXYlOHe7DtDpidRt3qb/OPqbhakZjwJ0FhpV
0DbB3tt1JfridbSnMPBwvFYoCnzgtqtqMJ2ovUWqEnoQT4L5tUy9rZ4VjL44PKxOv1tDZTmAuWK/
/ltn0/2AOwMK2yCf2N/wfSd50NC4tAlDi6iVf0MRBYcgxhVqO1DxOvXlVZHlEsZNDB0lzmDP7zYO
JrcJMXDikpigSdM6yjWIugNaQhjaZu/iZftRBuCYZ7tfkXBLvHDmOfDpLybrQzO74WEZO1OgK2ZB
okyVb3q/2toQn8fhl2Nn9LtlO274Hgri8FjD2KVlh7VN2xSX5EzaVvtuk5JFrmbyPWXBdhh3QCWR
30A2grfzOvlFZZaUI8QrPiwoFd/yahl+yRNwhWOCrkGT2Vcy/BOpprWXeO/DGFb9qLK8GUVbt7s+
zaIjsHvJnZ2CZ+M1r4P7fylHb9CU9t++hG+jhuuZGfMPRdlCJvh+MFYXscH9XgEG0g2OwnHf9RGG
PB5YB5RMwhLJnVb/lhboBBWXjroQ4QFMH3+PfGTOpvI9Hp8aD1iqajNV+ivbz73r/4tt/zoM9KNn
3no2r+MLsWhoEIFOtfy1bVq1Aa0zTYHZGBcFJQD9eGuBh1sA73bdnuho1FVsn/2yu7JFcpdr53/O
1LgSo11XRC79z0r45gQlsbqLGuQ6jUADxRlRTIbWZqX3juE71nP4E3oTAl5QunWwcczBwx2I8hm3
OWy4SmB0zyA3e5S6Sphqvwl6A+iiCTYES3USw7jUPPrnCBRtu3cUSmgE0UnLrouXUi1NPdnl34Cc
59ihAg2Q5H0OoGhxjcTZTtgofVSsi8QT5wAhzhMk8F+UK9qcRChYA+nAFVkTAULXMziDuUHFrxqy
+OKG7JN03d8OD2TZyHBq/QA/kMMzXBfUO/c5OO4tzhzjtUu9L9krMoeztz6LdfWxJ2KcIPJjnEOS
M8+ZYuAdLo5ZH2bqAtzUA8h5gm9Uj6jF4ZJQWfGlRS90Gn+WPdlLocITFA1yVjkg2rEJ9pbh5LkM
TvZqXvnA4JFyrJ0YGZ/GkMnJ1+CV3HO4Tiwx+4H0c0kCRE9UuZOZoxBjrveRdPYDsy/4HN0MBQFo
cHQMt2CtMAIHT5+a3qFnAxC+hKr/YkJ+xq7TOa4FiApf9O+Lp+IyHloFk5MQaBkcBmugT2Rb3mkj
Qc/JGD/XP+C6ACj/mMlSBo887H4fWPjWb/t/GBsBvk4qrfHIrwSW18ULwn+Y5Oo4Aw83I5Raw6s1
gznweQRgFVX4v6u4xsz9W2O0NrJoeO8lLFi0j15xH89WuAUXzCVDCG/Ox/VY4nm2MTInYG+4Iwma
GBcJRXMLDwVXzFULfmgZe7IteiVXbBn0QyIbDQMMvotnXptx+XCMXZNo60rU+A4gqT4af/yMmqnB
nYmkUOAQA1RNC4eOYyWnaS05YRUL/lA67Efm6Ne6RE/rtnW/BCh+vw9tuSXgErf92DDviadzdFLb
Bh9vvq7IBXNUXDxcC8dKT0333riTwtfIhyKHFdaOSQcOqxNn5W0vvgRG6jf+W8JNMc3487cYtSkk
EC9wTw9qQmxNrG5ybqMTU8OB78uQpxvQm6A15pwE42vcTUfcudRXW58BOrjYgN5QcdUHLI69dDJG
Uhp0Z+PralqRZcR+STkMAwGiEw2EU6Tcd9//rio0QcaeQ6c2y3yc6frVty+4ruBvmE4ozthZFCjs
nkMPfhkDPHRdvKH5PQdadIWmO5LeMTCvNZKqsd7M/o0G+gwgF3vUcjFBdPME6VGFgVPkM1ztIHxM
y7j/hFc6wFNHhhSXmRx/LCrTL9LhXkan4QokoUWkyxOgqas76ASrb9mhijfztf2PvTPrkRxLzuxf
GdQ7W7zcCaj7wZ2+r7FHxgsRW3K93C+3X6/jWT0z6mpopAe1BhoMUEhUICMzMjyc5DWz8x1TLYnW
kjagCrXh5gOYlpUteOJ5vEWRWz4Vnjr5gdI5wg6h8nYWEreDZK6VhXN4MBV5z7DOMAbqi9ry860Y
y3Zp1d18NLMoKEffWpEX/nK9wdvOWXzqI2b2TenbK0WbGCHbyChJKxhdkiYjeTQPVMbe52A25srJ
9JPH7GQRY3ld2iMNgnqIeKjy+N3YUWQHoZIIObuQ4JlEtFq7Jz2Oy1WX6hze4l4/QI5t9QwsYPLl
btLsbxFyZMot7s+JSSXd5QtAonhFl7RhNgHXncnIWvp1jumGxFBcaRRYUbOc3bLahIapcdiwFgqG
7pqb9g87ufX25Lmr4JbdynoFovwZMZlm2sRdu5fEnxinblrUXvSZIcoaV6yrCCCDvpGm5mZbjvMa
Y5R9JKN5X98Oh1Acb0NZIZEjBc84WR6qe6XaaCdvbxc7089ZxwMvExwKrUGTq1wfASl9EQzocMj4
y1No8bhJZrpIibW85XXL6SWLtHap+pyZ7JS8lrlZbOZxhPGq9VOl983Cj1x+av4dJwhytCiuVMPz
2B1Tsh2SrGHZbglD9TS3ih0ncSqEdnwvrHTppqDo9B/3YWs/kniyVlYu7yJ3eO0ksyxaacVCszqe
s7IJmsJf5xoIUKubnNralmbKY2WfMbk9K62ihPMi0tuMec3ijB04Z36ZUatojKlHLCAL7h+vsWHg
h2IMWYD/B7q3nrPkRzsQ8hlH3uPgH+El65qnuPLv+syxA2VK8man2vVObfbRV6RIbIiGrpWXyojP
pHgJV3u6HtR95u8BB7h1pDvZ8YInuftpQPnTUpgYYg5xsywri06vMyw4mvU0zDzOSs46GTedYW1h
oLBRoiHAQm4v4tn/aAVtQaQBCU0Za9HG8UPBBREUqSFpDEXbdiitAORScrq9nSV0khiJez9106sP
CLvEhJEvB6NYDV19AisnyJz4nPxngyakER4A8PVVW5g6w3Iuf90lhlqBKOfxR6g0ni9cTsSy+dEB
yKbB5DYXjorfhRnnu6R7UQY5ztGk00JNf5vE/pAJsesYa3Laqc8enjbTBk7I7o98HD/9qsIfIsV2
KqpPPaEPDc5kcwTJv0dfYMu6MUplkSGdRNxg9BtjDledlWIYoffbclnSFeyv7VaPNblIavUU1RLv
KXWW2V80Sjt7dC9G1O4GasQbuH7Hw+tOhg6Z6Xgddx0EPKdiSmNHUhXXaFRsI9oUBXH5bv6Bj443
B98cxcjjYCfnvDLwBzrai2Psyoq5bGiBvJSm/JklM2iLmk596zcHYY6fvch2LewVnWZ2UOUpZyKT
vtOcfxINkauMAnJZSIb4lpD71FYO4j+/XynFazueNPB1vrTvLP2EJxHldSE9Gp6aDIPCfaDwcBhx
okVyZvJgfnRNbWEvATPoC93CAdyyk9He2jUTqFwWl7Aurvlo61u3/SJlG/LtpgNJEF294pQAhNF5
+nHvB87jk3S3Pg5t/KDpnJkbbnFuNiRBpEiFmDSu+ikKJkvROtA+8km+apL2QZKMj7WPCka33xLL
vS9g5BkowtfL6VsqSmg7PzjhXtrURH0REPvmjUcQf1Hr8Q+LueLCUA0ZI4vkX2weojRaUfP+cHzn
qhwH646/m5zoa54oj+nE2oVslmGWHhzfXTZjdm+WcbcyaofiO48WznB1nHofku9Z3N46dMyGTe6D
rpm8j+mbBqPWuauRJMiiVeOtWAxrcOnpy6oNHToL+jZODl1UNQFD42jpjB90uBe1yp4hyjLGDMlP
FRfMO2YgYzveNRFg7ZRcyLYy8abtF4WI/KTisQNjOwGiW95Gl+59B5m7Ng18tfWNAAEANaJZLIZp
WBi9/BrCnGSCLBg/W3EDV7Am9SGGV54bi87v6POTU4itoV7rEPO01X+S3/4ptE1l6qCwzg2hs08h
AORiGos3ckZ3o0OfPASJGcrHOnQcBC23uVRDZqXW3AwmlWywr4EKGWX7XTaDCIBbtjrHxMDAZoNn
vC2CJp3u6x1JvB6V8AzE5YsHM6qe8vfeqaJlWdIBtVtuY31jkzmmJZVP7llEg7aazPBumorXeg4v
vIv6gPJVriqKUOXXxdI3OO/2UU3KoGgXlcE8d5i7XabDGdDZTHmfgEaMN/QjFuXO0d3vbAR1rHru
oM4Ak6K89c0LQqi2pnhWMTR//J50M3kmb+qXxXA3+E0ccBo516X2Y6ydbz/JEASUIiNEoYLO0O8a
ZybMW6mgdqx1E/NyzERxolrQTRrUamihwmdj4bVc6dYdTMBdWPIS9lyqU8xtVNTlzuvG80hIkR+V
X5woAXtGH67mEgEeFTNp6k/LHb5Cu6agUI3Ht33SGu1xbMNsHY8z8b/qqtsxMxqNZlDqvyZJ2RxG
aPS0ZQDZNdSJ+nvnZN+xx8BrtNa6QMozv08krJRx4l7vrnucBFSudkwuueFJxHvQr7nCc3PwEXF6
UGvOhFbgM6V1uJjq+JlwK/1JJvC3L+06xnNVuMfBbt3VxN1gOUb+dUBJC3q1c2NKgtjHFyZa/8CT
LSZ0FX+YHvED9CKRCfjDHeHQZrJa2znTXGPoVnZTbLtWPyvHJOpWPLnYecDXWzIvNMEZEdLFbmFE
Xb37SKk5SZk8uToy2MY2ntFMbzOj64K8Q9LND2QmebluOr5LyrstueIF3/ewsrP+BGNT/25Eae1t
oxj/W16G96x+qnpRByUZFs6V4wsabV4LbxYgBktZc1boh+7Oa6t4Zd2MIfLWYzIKyhevS/RgcMAv
MoucX0TCXforgCKGhpZzV5qjHZRxZS5a0UUcaPxXScNt4dlpRKZiw/g+2cCmousgZwoYZSw9wMuJ
QlxqkPNGQainwAThlCejSn5m5fQNtn+WFiGfKF9CjLfnrlf3eZtevMLhoEVqzud6XpiGkAuLPDe4
0u1yB1weknXl5pSlZlev+PYIndgAaWbJzH461ZO/93RZbWjoYHlahN68CsvoewqZC7vR+GwlcVA2
5Bcl1MAwpRtuR9fcwsTt9Weo+gD28ZJozUtmu5uolPmGfArjOJN/f8uBlvIl2egm4p4+25paBXre
lvaqdYmK1FkBJGy/M9Xp0PUZDN+GvFm5oEjJlHZBPZX+tjc4tCAgJgcmQlzQCQkZx0aVJ6UW+My0
0a4Ui6owEU0bdrqK66/emd89ZtZNkX4L02gWlD0AQjZeS6/m2kCHyWGvIcsxufGyGbp4hTXEd/lh
CHDdgOpdYoOkDKhs61t0GQhw6rw6E0FayLtmoxNhPJew7k7u9jxuvXQ1IcGXGvYwMyqYEedgQVM7
h7tcZeeaCGzA1OzYcuuKhCZPZWUAcTlevB8aq7+Pc6K4GqMGqkF/pdV6u8Edsqtq3AV+VfvB1OI5
spX2PA+S1mYtXzrZz08mYA+3DJmYHIMrY1hptNHWRtu9JGm61xIZvvoHD7/DJlOhtZ/2Xh5kD41p
Nu956l0TJdND+NFjuyCxTDQUXEbsBptxs6VdRmx/ldSAiYowXxHsWUNpRUdV+8sOhcHeam0BHhKL
VWGn51LJHIcCI7mYrC06mpdYoRrkhTc5pmsX06bTLcriEpk4Tz3VxzcXmNzQUpqzhqlXwhMon2Ek
4lGHZHVM9O8RdLgQ1Y50+gfMvs+/yX6iVscow6g5q3XJK6asXWrfCWFXx4hwWKDYQICl00sPtpM/
djYl+gi3L8vsgm6ND8bxvimK4RGjnbPE/+cyespA9ROnPbixc9KpfI6AV8vSjrRT7nPmoXVqHpq6
C8ZKfZjIFMeQCJon6eg3vdTPjcEBFOCJh2JEMJ8MQ7YEM55Phk5Joc3TkxrubgqbLLVeZhz0D7QI
iCgP/lHWkne7pW1ImCZBg3ox0Lps3MRMoEfDmJdTJ7tjKazPaJDWVjMzAeMZWscSAmghPetqNlhT
XmInau8YpsSr2sj7FVsmcLwoPX+IQeaLzCaUkPjF/UhZXOeoLWzh+AdjZJbq1iMvQdvGh1JI7qTD
Y0IVc8ln1zoTYthryn+cuQwPM622XITbnEk2SnuYaBXCGZOuVNeGfDHRMAZXBJPe03S8WHY/YnIf
ZDBIEJ+bXRn7UBi4LQ0T8G+GLZZ5dnKz5hhCbwsG6AxSEdKBCj899WbX3B00v9uX1JGLsq38ne6h
0IKejFZZmTN3d9rhXDj2Y9IU4VGKpF26UfyjSRkPIXWjZpvRYk2ux9/ZWjTVWpDNtrE3rU1jImbn
BVPI6RU9ydVPVH7wu25phjRytPNAOrjMxLARIeillaefvZzvlKznY1pyn+8S6SzDyVwloNTNiOYp
9nhLGpo77SIHJSODW+RrPxFo1XunoLerOCluRDlKSPzxtSnD9GKTV1uPNrswsSDl3sr0im5Lehbm
2XDre+pW+q4W2t9WLz7wkwzcnn3vvJ41/QNzTnEoMDmlVmEuMQq1G+mr2zYDn3Cf8Yo36jk0oEB6
3ToO/CyuoQxpV8SiCKbyln7wuMOGSWStovrIZa8PFHfZNGpXvyCQpbfNoc/iM6ew8JyHxwSdwBFH
WHZIOGzz83W2RGADocdv4ZA/RIpAETsWMFzYKBZlb/7UcyqRRFfPpt70h1i8dpOQOLUG9ZKZ6BUy
PSTaS0feDalJdKM7dWa9KsgbLyHcup3jp9RnZbUvSlud+s4a7+wi5jyD2iseOY43PlUmyVlm9dWA
ocFiRFnoVn/sK3fL49A4icFr74mg72Cn9gY9TnMW5ZseT0v3h+t9kj2yLrqGlQBznNj2Q5pdaDCm
g1eu7KTxmXqPXKmF/cWGgnrrm/mKUKO8D+2iOA5ANzgk6qWktfnsaxUKuFabA7fMpo09zO7F03lD
4oARCGfmMeib9ru3xAsDd29n500ZCI8ue2LfwPgU0GuGyK5AXLypii7gZl9dWIiN4WSnqpujizt9
NYam32mlCAoVm1S/9BniUolDo7HnR3IEXszylukqyzuag1+TNPP7UYuo0vypJ1g0ADcbay2LyEt1
6WPlY2mp/RYgXEMbwLOTJ86+yL7lnKVbDn4pcUCtOGfzIbolWj27A4Th/LsozGg4+2l1yLT+mXFW
v008a6On0t8btwyjDyJOxZYuzXwGOcAO3HGoq3nLbX5m3bgoGpMOYPpVtcNwcPSEI3HnuZsypLUX
m9pwkXX8U3ea7jTYpv6I4YH8yWzSDY+M7c2yubMxHS1oXXJedBpGjKacdkLD3zXpszhHVEu9nRMQ
ZF4aOCG4rAUAs8xo6gd9apkXpwrU1Mf3k1vck48BHIVm5kiebVjgw/H696Ymzb4bkCraiJhuEy6E
wcyb5tSZ8KFcex7CaOQCAwtatKfkNkqdvbqBg+NZ1nWWfuy8S+uicsE0hTk3uevc3r/8eq+wr9nY
/Upy2sqGxNKejJb/QanxzhNpjTHFWxaOZq4Zf38YJvcq0Qm1MxJ32OsmHGUcD3TmS8jSKQaPNXkK
+VG+A/rOOYXOt9nVOO3ZA7SOYJ3gfMznkvjTrN8AFLTODwqouu/N+2hyjU+ORpVR9XurwpWp4xJD
Ecd7e7b8+R3F8U0cHClm+/K79YnkNz2CIacRzV0+pc/1XCzKWcdTxmR+6VTqR2qOL6kKSUKW7sPg
xfZ+nkETnOETEvEDHZS+EcxYFhDu2SrNRbubh3Q7C2nvySuLTTeYP8a0IdLnlntODHMQVvrDoAj5
idouj65H61UMRrfyrOjFGHG5miUNJEMytpJEpVzUIUS9hnbJabNddBltlFk66SaNNQ/PSvUY9xVE
ahl2tKNkAz82+YdfvxBKXQ0lyn/Dj8ynRtHQy/I+Ocqw3Fe5QWZQg8OQc9is+pF1NbreVnyVytll
GvO4MLVgTTsDtLHzx30vdgZ0yjZ0EsZ3Nx+K7pNlLTGzwBDToWXpjFzQKX5y8hQmc0yuqu0ELl2N
dogoXsd88DaW99U5PFqgV9DmGf7VHxqbUAH7rmr6oFPROeiQCMvU/LltViQPXa5VKKKzH1OjtGtd
cfMMx/Co+uLBCecbmDta6EyTjqnZNUGdFsVzdjC64tPzRn1XiAiFCn3Xvu23rY98IO1x4pkRHfmi
YaDHCqyNT3f5PLVGDZXnjQenY4Rl9dGhjWGv607k+96of3LPVnmfPVmqjNfFSH3SWf5+jMS35UPa
M2Kyl6FfdSurG2m3lucx9PprBh9KMntT+ymT6YnMLo5CoBZw/4jlONu4tt/CLpI0q3X9FINfs49q
LXJyr54NcAKwHedsmiGi5U+Y/Rp1Y4eKA3CUxw/8kul+MI7xWyfcF81lCIPVm4xixKG+i7z6Ivv+
BWEfFYK9Zg9b/+H6cDgwLfmjJOpJ4SuivaOXx1RRTEStdO6sbs90mYBdkx6l6j+dYXgvckShdJKH
K7T32Hf948B5dqqbcSBUKR5VVTgsLrPNoxr6Q9rCzSOcHZDMKPMx7/c1bWpYhRbMSgzzJfR45hLb
FyvbSlAUisYI3JBFBgQk4fJH3bkUZKuWI2mTtM9M2r6GBpfqeAcK0g+BamQolb8rxpqaXGm3ZVJa
/N56kDJwalzvsXtqwbJQ7LzFMnwuuq7ZWMrrd7nNKFC4Duy/x7aK3OTO4/job0d3M8KBwlLVkgxf
tujMO32a2Sdi0+j2GsfZtFOx6qbODnoaluchM69ySKwHNq4wjh3mYxm1HAvnnaxdN/BnMV472yvX
BmJEAAcQLjd7MzkrnGdk5ZzqbPVsI+8nRYGXqOUhvAB4ugw66G453e7jfT/sPfJgnKWivS/iNXKY
6zDEACXpdGYgTFeoIdmihU5zZLi2bxzNCTj21nuvxiZq2FIuM53yNpk4qJIZqY8qTcqNKfiyViXo
urZ1fkTrES0QO8kN9gQgmtGsrsjS6uuYka51I+NBKLAOKyX5oJIwOWC/4+k5TSY0QqYfYBoVck1x
7ftS7s3iLium8hDptxhXrW4D/G6jW3JcaHPRAS4/ujE77roMDsvNnTe7TMl8pe0ebXcw0WzfOWQg
ZpnKA6Uwbxc9f9FdHAF2lm3ZI1OAwzMUuB0enLnYU8rrO0zK5tpS8l0KOz86til22iA2/cCEE+US
A0hnZB9ZRf6MZOe4yAsIGdM/KoVfzu7Cc+Jz4QF5sG6PfNyJgsoLGj9SjBvEHFQmywgppEgK1hQX
nfuuzOSB1pBaz3G3bBg/nYi03tmWXj5yrCRNK46gMUAUVQF0VahqO3bVU6FYMOdMPnc8EcaHuKy+
EkLx2HgwaPQjgYrMdO9oGER76eg/mCLQSdXjYzrl9aNjEBsAiy8nfdjmmtzLHt31GFXnKRRnr+2c
zyk75pCsRjYzUI5OluzaQz93V4LZ2CEG44Ve4Lag0ZWR8aT/j9C3cezd6A4XNo8dyjrdzZNfbyJO
vEuyhy4VxMFkGsobRRl7XfTb1BDqTnJI7Vzx0Oa9vRdTtjMVRYwYTALvcXSUmY2+r+eUIUfZ3jmg
B+TYFZhGSHiv8nEiaP5KcY9AK+VPp1+/mEamBRR93dbKto5E2DY62J4QGcd7W0Zcq5K2SxoPj07Y
oLlod2WKsltvxHRyIj0lvZzU1IKMDuoaLCo0pyPR8Y2Rgat5TjSdc1Pvd4IX2IJbJLdkcykbZXL6
9UvYNJswd4YdBxF5TIsZEiolEk/GkgU/qbuTkry9nOS09FQ00nrPr8QbwoNK1ZPutOYxTPrThId9
a9Gq3bIy4adute4mH9nJMmtEOjs9rZ9p3PIgdA8qqvw3peppEfEnElcewu4GFjOBXd/s9BiYsRZX
rKIYa06Ww63ZjKBgBQNKZ97yxLG12b045dXeqGRDaxg/qkU8nEwWQkSNwyYZ6WGZMDeMm+kYglr0
Q1QGcM4mnpzS3/gFDp0w8h8tXKsPmSZWpMFfwQZQkJK82jcemhN3wZYl/Sw0ujsD69IX08zyqBAg
lJsPdbtzC8X31r7Pw+xejGaESrJvaXghPrCQGE42n86JPKLTbLJtotbSNdmGOBgz69EpnceJXPYy
nqxon9yKf30oD34jEsQEulhLi+y0Iaso8Mbm4DtDGS0wriXxPpVsK10UmH3cHLtd4rb6jmNrHdxI
ULuYV7NtPc7+MD14E3Uys2Tn6raE78NG7UJI5Y3yxum11bNHVnKIO8c4EOlp92GNe5TuX73NHG5Q
cTX2S6uBHuPZNIKgCeLMjh/vaQ5HRK2QdfvkHl51Adsy8tyEh2HdFs2JaydJIQWVl5xlPcYP7aAG
FHCofltzgjz2wXTpln5R8YutrxPpaW1VBEadPtH8h7iTuXquoI1O/BVbwy5/knDL1gjdbsBBOZ7z
4kKDuQ4wcnMhpf3cBMrRQXCdWwrEztuFOeAYAEfaT3VCKNK6ZQIIj6/1ifFMP4cvQ37b+FrHbJOR
JEmNll901x1fKHT5C8tV3FvdxkhH+WgxUhpi3lqlzoubKaY9eeVCcEYpLh4lcLXellyUJLEirytP
nAGA2TdN2cFkIFwBcO/nt36yiKz1j7Ngo2ZMf+/YTTdFzgTLkgI3h8yxV+xtY2fo1GVBEdvRUuGc
3Id5xNaGETcCUdr9HBI8BDlnhUnYkKX176bYFD+qat32TvPmz0NDgkFncYlZtm8Noi2PxL0rsNOk
SNuWcYq2KDLHkVyrsN8IsaNB7L07fcbCZMxolEaV0KayS4NNXk4MDFY5r+TP6qypfyDCVTvbxZsy
suvPpOTgUevOFAM1aLnHWEIJLr9OGzmVVeG3wZ4NFy87HYHR2eWxCxWf59epkNWFPTH6XRRZa9oo
a98Oq8do6Ki6b9xZDXeb1m56rxGZKIwwxcnFtLZ7BPgzfmCwPzBydx+F1J4tpb/4htZeQZiwp5D5
KVrD3XUlZKkI/fRQtcg7I5sFs/ZYn+bc1J5uENyys7zvZnL1k+/3KkgLm2UgQiAnHNSDJGPCeZSn
3pRq5ySJuUm06XEcUpKmwOBnT+exKLwGmm8mTmaRlp8/bcMQS4Ez6cfQkLdOeA4lWYlniUWsqwbd
wJKgBaRFGk7PBoYRqKhWE/Hl1y/+5D+HAiaYCaweGDoL/Hi4bjWIVk4yXoBakMkW6MI+Y4BwCVF7
sxE33A0Da3JIN6UQD9AQGmPgVdVnw471IjuPCdQ9VwUdEoonxkUM3EsfgJAR/qYz8R1qiuujpxLc
ORP2GaP/hlBqH6oYTx/zpn1kJUZgDVX9gy0GzOw8Fy1dZ3BCJOdUD8rbt8msIaL+Vq6dfyRxws6I
m+rIVeawddgxtK7KlPRmq9WrRKu+aHO0+yHzqhXsXn+N0BStbEJbGzgQIv+ZUT7x9sfHaz9OptRW
o8PFOCo1cp3H2U7kpXUnSBAtUsPyNwBHxslAttRbpX/Qvb1pTeaJOWt1nI1p6yc2WJbHMzTSzFNs
du82y4cemZ+Rbqmn4zQXfmBOwt9RVhKrHZ2PKXXNtR4N9+7Ay2Y4Nc1CSbDW7dWHc2voNAUCCC9l
LYA9oY1zcYEsu1qO19Y9mYasDz2UNDQrJ4eYLhu4zxMH6U9JkmbTSE6JGBcEk9hLUluI3FAHBUaj
X6yatjSHBqa0bNHp3rvvxB4Ayin27lw17hyG06ceMdFCb69lbOBS0hzYC4Hvqm2TO0wS09aoClgg
0sAUqmcxRVjB2ppqxGZ9qUA0Vcb+t20Vzn3PTRhgjOkjSM9Cb0LUTRw717Pe9efEaIeD6ONrUaZf
eYR3fbI8TihUzEQEJ8CBRl+l4KCBbSY7WVZ07tOWhzBUgFlbTFBHbwMvOUCT5qyJnWW0LhO1ZVUt
BJ6Z5tP6l4efPFd97HATMYcjygmzsK881gtPIQUgecn7QqVPtj76jz54KK35xuK43Cqm+YYOQCGA
1zBfwoeMdNYCAmM3Po0Yt9vExhUSZsvdNQ5aPqIRXv1E+5IeOnCUhaOM+JFekiBbjz5RF9nZc+2Q
uiuWa/LuK8Uc7tcZxzMQCLDTlbGbPpsHramhn27/h7z3RQ1tul3PLnf0QSC31jSeV3qOEkMRidzr
HNs5NIRMicgu9gk8i2EzlshCVLc+7jrRlCcSJe3eNw1+nPoOa4K8N8yStRxWdzFQhBKwI9c6m8lW
6fW5+tlX6Uc34kt2rRjASDQHrZ+IlvNP2RdOv6Z7u40qrX21e1A6bTax/tvcTatIFXsli5VRqv4a
D4lGxj8lPA6Nk5g4MLV5Pxs4aPy4dJeimsN9GdLPbS10NOyfnPeRcgm5znR9Oy+lZ9nQDU6J0xmc
Ed6LBtSkG8t3RgjFEUKlXms0Ro8Jl80h1XV7bfRNdU8EfefJ+qNDz/JZy1PGLf9R1507lKvJZRTh
WwgJumPRxYtWVh3Jpa7dpaj7g77Hi5A0jUtPAi+C3ejtWQm/vnMN8wuCXTzqYbtjuUi5NovaWSVl
5z3239NsO1s3zpOF0IqnslDzE9gBybGyO81aVq6ddo7+nQUr4u93nbg2hZbDjieT3Xz+H3ad8OJp
uu55xdY2iAfW1s0FV9G8zxqjDupuevHmCHu0Fd2T1OfUOLevKefhpbodUn2CAEeKZqbgVe4iDSMM
qKBueoFXhXv7r+Ud//Q3+53bv/wzH3+WFWVFFHd/+PAvj6Xkv3++/Zn/9Tl/+yf+cko+m7Itf3b/
x8/afJfndzqIf/ykv/mb+ep//dcF793733ywKrqkm+4Uj93771bl3a9/RfRd3j7zP/qb/+P719/y
OFXff/7t/Qt4LUjarkk+u9/++lu7rz//JhzhmKZ+W/b0T//6q/z1U27fxp9/e8B5/P1v/bHv97b7
82++8SfLtwzDwkxhsvrvtnBz+P71O/qffCGExy5cz3BYsce7pCibLv7zb4b9p9vmZlalGcQ8LZsN
YW2pfv2O9SeCET44octnCMuzfvuf/7rr7ytXfv/h8Zr89eN/vbvbNf+4ZUR3dN91HShYOEXhuX/Y
FNXWhIFYUDBv/+u1fVG1zK//X9v399o+3U+JURvqv422L3LaZxbZTL9r+0qqN5aysDrpv6G2Ty8N
1iOSiwuoWBGgNfrfa/vgzVnpUJv/pdo+x24PBZ2JxX+Wtm92m3eHY9/v2j40KCYzjv+3tX0NpAQu
bSDlf1fbV88y3yaQaxwl/4u0fVNJD8Wxr/9wbV8EXXI70T/9b21fHYtuO+Bn7uE2/gPavtIPtyDX
/xnaPoKPTx0dyX9T29cgaESmySz+/4K2r4q1htEmA5N/mLavq912HZlA3H+r7SNx/y2d6Y/aPi0R
/RF/4uIfr+2bbS8+DwzTln1LQlYOiBR1clhJXyHnyUqkhE5yKm7eLlOan1Y3u0tZsrXAHs668MMV
ItovY/KhajOwo57GI6N9iHIKZUqYRmOx3aQwKxYJOQHb3rKH62Ecn4pVe5zUK2NUlly5W2sadkWM
CpHtF4smrt4jq2lI6pQgyEoGtAbNQBhNumbd4/cUu/qSyeCSfUgNeUy62pnNoom0RXVLvICyHEyh
UOcyZamJa6sHuB/gcQLV/jS+wPjf16H56fvMn2k/IKnwCe1roCBR1p7G0OkYAqFqGiYgaTtEVzbR
t5/qH6NVwgBa4blJ9MPoTVS7nSsXTWG96g3xme6trHJqu5RN3Kx+7+1+g5bqeZy8O6DQY2JAuWWI
Ti0sSizTNGlKQJ/gLknmxlpaiUJRj89QNcN91tOqmsmzMFea8Rz5YmdJc484nLZbxxyURzD0vLNv
iAzm8QXhPMmlevrie75T9OWmesCno/ILy4Q2Y2utGrwKFvRxSwpOzezc0D0ryCvHX1r29KUT4uXF
A49mb2RAMqliK4miCh/4eTiOS/MTtepQ+j8Vm05YHtSx7cwHXYnqfZ8Op3FiQj+35cmvxgh+962I
dDLc8xaDug8E3D/odvOYGxSbmHOTLKb865G5nPwhJKp6015S2INXR0sG0t/hjdWNs/Poeh8W4kCz
bbdOWD1XCO43AiJAaTdl6k0Yaw4lGaGxXrO8+ba4kdCIZ76xiSb5Sue3rL3zCgSYKVZxxdYtRjBP
9g25FIV3PzHyPYInV42zdebxmPXRMWNDk+0zULQKBJLd1ZrH3TCb/CCYRWhWv5Yds2burkj6XHpx
5lnXPPOE6natYzNeyAIPMrgh4ogG5nUgGsHsogiybgekWm1MKViEqv0LeWe2XDeSZdlf6R9AmAOO
wfF6R3AeRYl8gUliCPM84+trQZFZQV7d5C1FvXRbR5opFRYSHaPD/Zy910bxGaeRvnbttD3zJyRR
JTx5FdflHvJlzeYaMC/mgATg3pamJ5TMWWhbY9Q+EXeDVrahPxgP+Zmwpm+QEIa91jTVlQtbeGPW
GcU9E05M37pYSmphbf053eoN8IAxxvDQBwTtWBX+j5gkWDQ2ntD0666SSIKNHEDF4A15dTuIMDvX
hhjGGS1j2WUdV4FttVNDbglGzUvtBU+YhD8Qg513zlhuf/4M9It9mU6IoOSAgpbjlg0yUB51yoy/
RSEXVvEXhbzNYQG/p5D//ib4f7bD/Y9/6v/GLS4bSIInSeP8zzvc+69xE34No3db4//+e39tcZX7
h8Jaxw7XQp1oSoef+NcWV6k/UDhZTAG6blLnV/q7La6DMsp1TAkEQS774n/vceUfiq++cm2cPC57
Xet39rhSX+JF38SPmmyTXWE6Nk1L5idhLtnzb5I0Y4N8jVLYNHKsvqATkWPtgNzlPk96WWJDERId
kh1R1bVqJyAbo46j877uKXYHcUbxLwRU7Y7ENod29qUaBhrGBkFPiCh8ayx3CmuUCSB/Tl8J1EBW
VKXRLhejOrdSA7WqMYAfC2mgSubPbLrvxsm/J0DQ/GEnYfuaB0H66MwlFDgs6sGTMRT61tEQv+vG
EBKMh5Nf6jK7cQTIB/wwDlHgYV7tBXgrAI+medbnbnTv1iNyacQ6A6y2NjoPIgNUDaQ299pGU7WZ
gMB4Y5I55MxM1UNqIyOB3CLPhhKD6ui04XmqCrA+lpV6pGqLS0Qe057eZ0bWhxzAuyTmc9iL18h1
KuJE81JLt7GWzX+2Vjy+mj4gcGYxro4Fow49W1UDVKJeT20NQD16cHCTn0Sdgv5KZ9/D+jl80uHn
7aJ+Vg9RUMJGsENnCxktYe6OgOdxtlg+XcwT0A8ABvTjPbdi2ldUxLeVWxZ8ZX111o2tdjbNQhK3
C/QbuMd0Xbl2sqXXau4Te8zO/LnBvl5z3blveRZ8t0e0GegKy3Efpb0JD8OpdngmfUCsnX3pQkLH
ydvV21DT7Bt8lKhqUEBRnSWmApNLBvioztqVxIuIYh9tX6Fp+UbUAzVUKbpdTrXnPLCI6qU5NTQe
f2ZoV4YJPcsaBS6UKUDyZs7Wxu609pkkdaIEwoguThir4aqfknBLryfHz4cpxJaRu++R74KcKKYt
Bpn+uhmyeZPGKH7RfwdXnWj+JP0A+vKkN3soFP42crnaZFFk6wWr2aPGPMvVYFzHbY1OpamxgkCE
wgKCUmH4wjOL66jjpRAdTE1bamepaTzLMYdGbVfZfdQkck94H6w/M3YffU2zvgJxJbFQoI8Sqh93
cdBMJHSiYAKuRfwZoY7A43pnLc3aXadWQjxQPeOxcHwte5SB758RKYMpq9ad0cMWkl8ViOoT+t7l
VK5C8vfuU7sDZRakZUk8JAKzADUokoGyu0lMoMGYgOrrvAMZYPRatp+1vgE35nc7baCZizW/2o5N
ZtGZHZrrSrjVzkBX5ZWCqN+ErcXKJB+iIUmh0wAw2NZd20XRvoxD/8J3ePqxMJcPcUDyh12VKoVC
R7Fu0wJSHFeVwD7URwO0yWQ27rpAc4g20RsvodpG6wGYM92XWuw0DMlYwoLqOq7QSFUhfzCx4JBY
uqFdsMqcb0oIBsQ09unV5NfDa1Rq8F7bxt/HpCayBMaCN0yLrWZ5qFFSabs2VPpnDUp/vS9rF2Vw
WJod/q+oWbJZnAp+oxZX/deQDAKcViC9rO1QxTn+hlYjzG8oCbRd5XEH6QjPMUZxYNf5uTFl+En7
pmEtBGg8PzdNVfK8hk9ZkhVPKGbabd1X6bVb0dateKO3TWVU33U/4MdZEe5DUBtLnEiIRHrji6J1
vLHvifMLSW56COai/srMANLIZUVjzEa5c9oOhRt2pRF2O/p+13e5x0XrPuiYwuKtKBoQFFYkrfFc
dbNOOqCNG3rEG1Z2Rf1YOjL/M5rsGY8MagRBtDkp9W3xJ45hnl6i6VitjMOdgCt22YxR/M0Jkuw+
tlW/atzeecUZRcByr+kp3ocEElsVYiONFfE4eQWpwjHR3OGOVxdj0lvZai6UiokMFPa8mfnAzCe6
BAelWT5bSqK8lYoZgS/k8u18+9nK2yqftGioPFJ6EAgkQFf982kaz806un3zTT9SB/71C6kkfhtb
N3UCIfnqvh+qT2gU1qNReU2Ii6IihjTxL0AKPf7+MBSvHRy8Bq1jYzmMNx9i4KEwYDTQPKiEvkST
/5SlYpe2+Oj+d+McFLVDzbUzBMqVVxOYIwrtsbeTT65fbP53wxxctVaLlaNKhtED+6GOgADWjfhq
poQ9fTwQS6GDBYySDj42ATVsWRIdtIsCA69gia7bC4ZEu1A01s9jdCB/PW//6qX86yk4aO0c/Ov/
sI3z/+Ail0v6nxe5m/Br8vXICpe/9K8mjv6HwdrRFQ5zDV/WpVXzrxWu+4dBtr3DE00ThXYMf+ff
TRzzD4cHgP6NSyqUpSz+0r9XuMYfaJRdSeOSVS7xJc7vrHB/fXttVreOwWZdHXmtIrgcRhQntadE
8c1IIC2qqD7vZBb+9ozEGTI/cCngO0Pff//+2loIdDuIYBBYjkM2KnMkaTE2XqIkYm1kj9dv7sKR
aenYc/9zWkKowaVVB/NFJQaFVMKqvDmTsLthZo9mZJ04qV+vHqdiW4jIDWVZv0xKeM8QwpW4f8KS
8oBhUJ2pjZcmR3r6D86GHY9QBi08bv/7q1ePTheYfVF5WRfUN4nT2WTDTtH+n4yieBB1JEbql6l8
jihQ4C3ySCTeOBn8pqKgePL7g/yckAhMctnXHcx8qZORJhXplUcWNXE9vVvek66VnLj9x+6Mo2ME
XTrkwjUPbn9rYA9WQ88osiTJDea9CH8QV//8T07m72EOvhZTa1v45brKi8L5KlRE1GZOfeKu6Mur
8X4PyhRumaa07OXWH07hTqDNxDfNFeJPROlYC5EB6g7ggHJrpfskrO+X/xt3Zm2e/fbpmYbJBhtC
rdB5k94/dm0RpIEx1bxEnU0iZqd5fBGLEy/R0hY/PD9G4UlwFfeLbvL7UQygYXS/+RZior/up/Az
SEXiKMbXUQsJknDnh4FAXT9GhWEMFtpn6ypxmy9EsKvVZGb/5Jwtg7da6bTxLfn+aMYaXpOPYAJB
kY+tujkn/OLpH1zWN0MsF+TtWsZ1rUiBrfXyuv0x+tUZKqT8xFU98gIwH/19GgcvQFwbDp9+TsMe
MUTDPbIygkL9SatPvM9HlprvBjp4BeCEFn7qMBBQLgSYkjSzNCKxr66rYAciRd98fPGOjof6haW2
5Iu16BveXrxRuemEIKvyrOiezLUNn80tSrsbXoCPBzr2WKIedXkEGEYeTiHdCMUqmKrK81tq7Ivn
fO+MQXjicTt2n5aZjmuodNc+fMWE5g5z57M+i62+3HehodYtYqZnx42M7MStIueGi/N+KnF1Xqaf
S0JhmYeTb2UA7iJWLfdoJQQQrLoyuA9D9GqrcoiJW5tV0Mwg5Cc33zglFjfAwzL4KsMpzNaFSsms
yNDqP/ldoZoVySps02Dv1bsUYsenstPsM1VmfNCliB9sDM0xArp52IyFi0Ul1I1JrNWsanclsJfl
K13X7NeS8DObSNIp0vexQyOilZAS8wivIhvFxiPHttMx188+TpK0Ky/rzkqefVmil6UYWCGQNIGC
t1Pt7sesn/IbK4Zysm6Hpqt3dpVnX6tAaWdULTBhk++c7F3dbq4gg6O9TrCSIANO1DkRl+T99YlO
/SAjyQYqQGjvSJn/Nsph2MYjUU6NCQHboKLlxVkgbuCkkB2v9QZAByjypPS5Z4ntD1BEwAew83NB
b/if8UG9ovxNtiZ7diTQd7Qk3W1Ta+l5K1VNJueApzeCh+QoeiDJdF2QOyRkeOEbg33OvElfSupf
+qn96oTzVu+I7uzVpRmAwSoLuFHJpL26Pco5OxsvbaIGwb1y+QI5bappvkviUYKXE0DvcyiSwpx3
GI2/4QZBVu6H+COwM60spG5UJ+2XHlgmOt/IWJPheT27k/4EoJos6cnZVAuGwc6J4O2LhD6CherS
FdGFVeA5XQ5qLIpdBYcjJEypSCJ3LawOhM94Sd3zQpF0RpCea+/CJAeaq4/6xtZ14wpA/bj0kUyY
IdEnioc7K4Mmbxu34eyP69TBUVdExpUNTfvBqWiRoepzr6tgTO4bs9UoGeKlWIcmNThfi8zbpi+I
FM87zaq2qtGRydnNpJH9ZANf3MwJhUHIUHb9iNk+fhxGd3xUU5GfyRyH5bqaA9GvUiJW7iK/Nm77
igroRkGZK1bILOP7uoj676KrjCdWFgpUdjYaL4nPMSxIhPlPeArAfJXmw0KKwsG+m3nGtujGLajW
sQr2tlaWZwNe29emj7PzAg/X9zwNxjsd4AHsaJbLsPlKZJZoJu9Gw++ugtjtnqUZEtws2+zJsRJa
Ysir8Vxj9M+GJfObxe6cGWW7KaCefDHTEaY4WPDYOjGXHEzDvFeQ45CcLzt+Q4COeT8N55LjG0r0
DUyeVIF7c5WV+TYT9EJRp50Y7HAJ9MtoxvvRLILyknkZDa2nHxtosF/C9nMB832iIEewlsCtjENR
mS8ffwT0U+d5sBygvu436bJBausSmXiKtnwjlS5eYIHCkatLR//Tjwh7Jc+0aFcu2MUzHG1Ljjre
22YpjqVGC2laCDPYTT2ltBYL/omv/fGjdNmGsKhmg3DwUawz1lZBFtReptOEgAdUbcBDXyWhSVLF
QLzKx1dl+XFvPiM/bwfyQ3azhqs77BTe346hojM5sfvxxnT2uAM6YYUAn7vo2U6NE3fg2KlRv9AF
zF9TUQF6P1bVZY4sHepLtWHf2PFrC5NhHcRYjc1Mbf/Beb0ZS70fq+zQsg+BZKzKhSLa/eCqrllY
TMh9aQR/PJg8WGD8dRUl+0aTk6MCcHAVBXx5q+X75WlKGwFuFrGxzcbI/wwvXK5ihMX0BgpiALaU
ioS/CVM7vncpqt8a1FsJHMmrOxC/9We9s/KHulKhRse5pvA/BO1aD3CQZXrlXwzENPQgARp3a81F
8LkyfHDNRuk8kFgTULvGhgJ0uNkJ1jv4xVFXq9nd9n1Fydz+XNQzOS99Axzi4wtwuPD/6wKwjONr
C9gWPsv7y+0bbYkcnc4SPW6w0OuYCOPCueLNrnvtnguetN0ucz1yX9c1XxSyz29zUoQ+PoyDFdhy
FPwPwa5NBIdNufT9UZSCdMzMjTvPhFpKHD0mxKnSoZIPWIs+Hko/WH/9NRYCXCXongIaPXiYS8OP
3GiWraf3PYuupoznK9zE5Rn+1wiXfezjGYi7bZ6WA1b0Rt/Edth4Hx/FclkP3l5CDf4+iIOnXIiK
9lRqtl5uPRUNyVwdcOvps+tjDqyRgYQ6NM7yn1xlPhU2tRLK04crz7LMrXpSDEp0jLiIYAJuLb8y
NpXO6/b752eYFBcc6meCDeX7GzqxzqhppzWenET1ShYSW9dSuds4hBFQkChC9R2DnRFYe6opxonR
jz1ObLyMn7t1Wxw+ToOyCQJIgxYmXUS3KTZ25pzvhXJOzIvH7qK0XWEp6hzM+AePkga/B4ygw/Yk
lJ+rlohLXx95ad3PwdTsJ7s7U0ienIYgl48v77GPMe+rRV1l2fTQPn5/fcehyOhyK3bICgt1llzG
S+FjtptdXEeeNMH29dqVHw/7ING/ggs+tY858vlhYJfS23IcmG7eH4AuQAAFUKqBW8bXYS0xYZhz
fVHUDsyiPrlLdbc48WU4dlcpghB/Qh1dOIflRPY7ddAqn3pSZ2fbYO6bC5VM5qNVmMbTieu7LGYO
30/pSh31g+T7ah1MSJWbxGVMPBEOHpeCj9W8klSFeZZwtFGLN60ZfclDcmon5d4CRwj4wkeXIxks
v7fT/jlZUY21EVFQHIYS8P4yM9NiMciYnh1nQApkfXIju4JJn66TxD21xDt2gd8M5i4z55uaSEZB
RPiCdZYjQEdr3U3EGWa1c//xxV3mtsNra7Oh0Nlp0yQ7XChpepTOockwfTZ8k7buyTz09La8SiL6
kInYJJF94n059qKiYoEbaFKN5LV5f2Y9aj+fBjxKYB2EuhHbwjNza7zOFgTqXIc/AjD7KykKsY/7
pv/68Qnrx84YfwhNQHQspn74tuK1bHHxtegZ6zbdNmUz3diq6L6HRt+eSRfMgUUezmPQjJ/7UjVb
ZlWQKbo+o1KLnFVtwCoh0uGM7IridRj6lzhy4jPSTIKrj4/0yHKIRgTSQhONEH3Lw2lbVZ3ul33t
sZMUK1X2zyXo6o/HsI/cfr5B0uUfCx3iwSMtfQdsMXgtqlNENqSTDghbOUhU2JezwS5PvEHHdg9M
GZL2Dws8g4bN+3tPMGE9yrapvUGIH2bdgYZxYmfnzH39WJd19dBqeLHmBWSk0Vt/Mk0CZELkh6t5
gL/iRyj1OircXl8Z8rMzmRRCP74iR666I4W0OUgX0ZRz8HQmBfvjZAHCZzoBXJIGUFaL7x+PceSq
vxtjOYY37/ZEwmEphKi9MAY2GfY3UwxWjQUquJpG/vh4sOMn5AjHpdOEYuvgMaIA1LE1MXiMbPZj
4J7SF3yi1omu99FT0qULKNvQWc0cfH0jgrAzICecUkp7P8LOiqTkfrILuF/g2j8+pSNz4/KZ/e/B
llf8zfUr+qguMpPBcoMVf+9Ud34agQNLDWv78UhHvqzvRjp4XilfDE1Jegz1K2ajoLwkUtAnwhDU
sRNZ5orl1sPHIx5bElPIZTkql1/ZDr0/uY5EXCtzeEW6Orlr4iBcz35+QbrpqpsQ7tMkJfzamH9O
UK6KxIlre+xxQXtIIQmjnTTkwfMfNZV0w86mymjU+U0UV9PtNCJB+fgsj93Bt6McvAFE9sIM5iy9
2Jc2GQz+TLSnzte7u/x4oGOngxlv2VroFvuqgxvYWW2byZzIhAxNzYqUBCTq8sREfexkbJaeWBzZ
R/Cb93csqFmZRbhlPb/IIMBot30z7WocsL9/KrbFF4tmty4McTBMSt14sm0eDGBWzZmGruo5yLri
RKPwyOeR/rdiPeCYS8v94PFz4YrlGJ1rrykrrzT0hyCO9sBp1sTbQ+5Tuxhi5e+f2HJ3bEI02YUd
PnJqroRoSP7w4qB/rlJSUBac28djHLtHb8c4eODMPKiK0eRjaoduS/ZYdu0sSKF0cE8MJI+OtHRi
KAKCXj/8gMydUo4x68hDUwgqsjcBKOl6e026wPTSVkKyRoZDgFCsT2AfOzbh58QITp+zwAVz0CLs
1Fea27MVrAP/slqS7FHRklFnhvon3fTtq3lqNbidVfYKvIcI5BQfPSxFyAhFY6xY+E4bKdC8B3rQ
b9uuVJtxIrWl1vAYwIgoTYI9kOmzvph38JiDaeP0gP1PXImffcqDtaWiRW+5S/ucdfvBVJIC1RFJ
Ceq56iYbVg3RgxJu+FfXh5XbEA4AiZKMbWODEAJekA/pr9W07wMAtPO6lik4Bar/Koupccow8Ro0
hx7Jh/qJAz0yR3Cc3C+KEKbD9+v9+xs2sQ3CMuy8ymiux2D+ksvqVEGS7jQ/5e+rwdKKnbeBQZlf
uCaUmN6PQgeocrWl1RQYXQJhOUI87AZuvEmQfJgwCDpxIavYfrU0gtudyuXzMnO0q0pPzU/taEUX
UDC7l24uJVz/sN+LCcCuMlqY871TyNtQCgIAfGtgpksBdl+YVP/3Zpb5lwjD5QZNRoj1gb3abZeZ
o2f3loT6AM+zLHvhBWmbsqsKbXJgrbbjjkSyup3tSK18amfRWjdAFPRWFG8QLPjQTzLdRo8YG2sL
nZvHci/22j63BrBkcWvsyZ8jiYm1bXGFDtO8dYNiqkE1wwiFEac9ytjv75nU1JZybX4BpcN5mSLM
UYPUggs2rtZn3dLhKA9OKV5AIi24vL7OH8nFdsettPL2Sxn4wcUksvlaFZW1h54Pkj9pqQ+uqgCZ
GmYqSI5gy3XxBfF8dlOoGiqyCgqsUNDrDRahD2OTDOicl0gZG7DoGXE05TUCY5pJ4EX9R2wf/nd8
Whh9RukUF02kOT0BqLU8D8gz/yGh2NKUKiH+0IhwUQED6HXg9cbmMyjP4fvUGRiC9MCdvs+m3mPo
0seXiETCpwnmNzlcRk/kKwVf61YrRfEckYsrVyjDqY4rOAb5Di4dzLRGJihyVfwdOhdJJ9lcnVlQ
z9AAhmQTOnKW4dYvFVCXoJOAPgg+R+JM9mu9pkWMlplsdR0HUFVdaM08X9ma0WIdU+EXaqLOnbLL
aCVaEsIgLNuf2H3Ke8AS0fciadtnJyanAnhzsOHglCfh6HplRu51nluU+9Ey7IcudO46o4M5nEXm
0oCL98srR8hQGU/E2anhFXFD/jIijSWIHTyXdIdmkw3wycLSDddJHsyfsHVN6z7tASKGYISpEeZw
LNPowuz0BnRJGyRbVxsA4xtIw1U0zle0wUmjzUm0qPiNzOybjFw/vc+Z1oJ8IIR4modhB2B42nV0
Sr8pvw9fLDqVa3smPY0gwsshcKmAlbYBaybJr+1gXOJ6SMEjbWuEDWIMXhLPWHNi1a5V6epPcmib
m96N1E1Ad9DcY+XsgYWNOgBc0yVos4mm+3YKqjudWLfrqaRPmmWO2nekwb9ogDteB9iMWxUF+pWr
iokMXfk1HpoWRGw48RpHkXudp0lwliBXu62nYX6CvYPjSGfF63XzlHktzqSZGp5Vf/bpso6rNpiB
REdFkqMLtml2VKkewlUpyIgalJl914xGXHRpHAPGHbJArYrFbVSSQHqTkthxVWQFE1RvYEEINJjo
/lBeh0OYnos4yvZqdJtbvN2BjUxbyn3dFNBZrQInm95qxpY6SbzX5lZN29hA9o1dQQZr+DoV2ZT6
OGxMwROhQ/G9M0caQZXZl5tGVvVLrjnmrmUtd9lITHD9CLzIpyxwkdUNaDWNINe4zKdnYabhucE8
tgeUjrFAlVB+ZuV05yDE4mKVG0EAKpwUYDbQCLnHAI/Cair15FwB3bqaET59IvJPnbldpF2MQepc
RKIZVnIiq0Lwdu7oKuVe3BBOXLRkbSMaRYfQBPl5sbDf7BLeJBaE5I6iI5LYymXTQ21yoAfj4F7r
m/p+yDSSzHWRw7fSM5IzuoI2sVudF5D8tg3g5VWuCm5fOC3sdTJ6gnEoF3doslEBJQVtiJztEMKw
qgJB/FafhbdiyMRVC2Xiimk5vw6joAEsG1Png1QMsSpos5s6J+WMhxUceR1qHGs7becoSp9aPwXN
MiXd+BjZY/M65cr809Vz7cHKZHnvWsMSOd8vkWlTnDTPVZDYF84k1LYbjKXpU5nftBp983rU+EIi
mEcXSTAtiFe+BRYKpCoJv6RKkUZZTzEAqtHhdxiAmMlow9nwOHdzbk6gf3o7L9YE6ukwIp1lIUSW
itinGk/92hgmZybRz3SwqvyUhxtJld4iGLlSSUo8NTF+5NwoTDBGUa7L0ZqvTT3BPuhaDQXJqbgG
fd98TUPsKyU817Mogk/WtJa5KeI2uPKLyrzXgoBFSdak3wrltyWMvTrZjLUfXQ12mz6IcZYP0L74
uOZdgMm0oUVAWHVrPFs9gT4rPxP6g13E6WWSwYGnXEXSE7tfYpin/DZwdOdOlJV+blXBRHhBIW9I
s9V2aePH4dadc7+mh0SkzGoGKHvb49bcx3YxeQluy91kh/FTQvLfxBazcz5ZQ84KvOmz65qUVnrc
U51i2oAeRja0oW5s3yCswjLLF9I25DrtbO2rkWTixnF4VWxV9Z9d3BT4jp2u/BKNdGH5epTPkI+G
jIpKVRH5gV/mxWTJtSlzX1+XciHBaR3usnUzF/LSqAv2vzIHnF6GvvmZ2KJhreqoPWtDv74npUq7
CocW7mvrBOkdaEjSEDU8Qt5o6tFda4TmusGg/fRzZf//udTaMQ30zOyGdKoACK7UUrf5z6rr+690
OLv6/2yiPmqiIn8rwD76o/52G1KBZT1qwaxh12f8txYbtyGeGmr7bDTZmbksV/+txbb/sGla2K5p
Gg7LWoOV7r+12NYfgkaETjWRHSTG3N9yGx6sy49dgbdlHoPAUYMQP9JJ+SQ3fKbaKd2/uUq3fy2/
30J7jg7hSKwaS3vql62nnOy2t3sCUKfe9ea6vy/1+fXjIQ4qY3+dxZshlkN4U6xy0KHU49hPXiD8
yyJyXyMDtP7EJBs5wfbjsQ72nj/HWu4VG0/HpIJzsJOxxqlydDLbvUaoh6ZIL7ADn3XDqaKKxWPx
Zi/z1wNFj5gNk8E/7mG1D1a9Pgh9GD1Zdu0FqR8XVph9dbruXPZhuBK9PvJFn/YOpFybz00Y60Sb
mnsAlBfsF752KQKnwphA2od3FGMv+WnnaJy2hQIfW2juJUNfjmGza1QPMhOTTqiN913Towuo4KUr
p6FArF3lGY1Z1ums+ete32hyPutj56V0Sf7q3QtslfGKVWixgaC9tkgJMoR+LXppr1QFfCG2lyQ2
AnesOCYOw9UfarIBt0xxL7Ati91v3x0XaRBuBQd+FZ3K90+CO+ZDriZr9KbR9dIKz6DRqMspPqlF
OvJUuzR1f3YNbAe3xPuBOqV3gQrVyFZzp0We0r58fCIHVdHlMXNpSFiGWAT4v1TxXTmXLAb4+WMU
PlgB/AwMZt8Uyd4GfEXNdjcfj3fkFXLZOkt0CQzpHKoEBu6ONWv+6LVjugU4typqbdOk6Sb12xOF
yaOXjrq/YVIpx4B98AbxtKEW68qJXm66EmXvFY57YogjLymtYmmi2KWB+kujejbImidAffLUIHcj
oO0kADhN6fDji3ZYfvl5lyRzAFg0SR3q8CkQoetjjhSjV3bshpuiuinHcj/p1peOCAcaBiFs9uDV
0eKt25UjcXIzuzj2lZahfYoncafS+paF975tyRM9cXBHZhAwi38f3HLL38yKRY1Omlswerwo3mhH
1AxYzwoJmMmpukXy+9Br6iyP9bN5TC+JsSJktqhPVG6P3W2+V3zpEByLX2p1Rm/UmQzwus52ua8t
QOO4c0+c6rGH16QchFmP8jPumPdn2gex0FM6XR5g+JSYROcmzMlbbJ1/MLuYFo1C3hTcU+LgyQ2H
fK5bXOIenOodtcet5vvX0+CcfXznjr37b4dZbuybG+eb+axCtutean532WzmUFX86KXx73LCKz8e
yzqQB/18hNHs02xHyCfgG7wfTNcKZFYm98cU4dWgGeOyZL7ULOeSmR1bahmvM8XyXqXeUI13Tm0T
ACpAeBbk2JHycpbqzrlVIxWzwjsZivukM4CmhPO07oCnE/ar/5B19RoOgnJLbD1jUI1XczyeY4d4
HGZxNzT657keLgy/edBTo1gV/kz9B9l2SBIge5f8EkzmdYshCV90dQXg4JuQ2q3UjDtpcMcD7Uxk
QEaqMsdHbV8iLt5I7dS0dewho5BiAk+VPx1R7y9UKkhJiwvuiiOyP7VOng9yiNdJPJw1evkPXhoX
E9mi+1gMqAcPmnBJQMTlPnlFwe7QIyr547u+LDoPVhe0ve2f7+SicjwcwGrcIUL5NXtxZ6OlhkCz
Vkz+XZN5hQ7t3S0uk6kiBGeiyFeLHwFOBIDn+fbj4/h1nuYwnEWaJQmi/MVjZk2dmRUqECh6xUWf
t1ubSmlqOyfm6RPDyAOhxz8d5tcnBFMjmj6choBCcB6+f0KCsLCNfoyW99ZfaS39ozME5auqHU7M
d7/OqdieLckK1Fh+OVzlRHqpE1BnzVw25xtZjd0q9v3fXrYzBiEACrG1g6v74GT0KuwzKtizx4dr
lRg6O9jgxHR67Hq9HWL572/muYiKbWy78+zlz9DnSVUl0ePEMurolVoUMEiJsKEciiGGuDWZSRmi
FfUr+YwXoju1Ul96gn83HZaFOuoOnTUGplZ2N4c+SScY6ikpYFXnZv6odcNToUdwr/qA8lTxJW7D
Pbmm3WYgCObEY3D0LV70E/hrWIL+Ii1pQxJUTBsaqj1i3JEFwtnB3olhWWBU9m0MzZgiYFaSMJZe
qTR87SSQc8Da3z5+jY9cZRaOCwAHPs+vusAsrlxsCwW53JVxE/bJeZUjAv/tMSAL0LbnRNFYKuP9
wyLDImyC2Jk9hxjJYgXu+eOfD2VnmVXf3UlaHcu2jt0QN/IX37rRtSAsTNV5tVtdzyFY7WqKLt3e
/RRF/bfQGq11KpFK0zhamYUyVh2Ensda76k6utOOhD9ClFGvrQdwGwkfkVvT1GiGu82ZXinwPARS
EMwAcIMcYkKAyWNkGWZbm1TTqwvhl57krcYYExL9QKGJcl4g02ubyKc7ofzYs9n17GQS6ohZZ4pR
lEf3qELKMzxv5AqMRU+ApEXWngNIXVmIUCO3Jrs99B+E75A1YVsxWusKSHkO3qzKE0GsQqpvjSb7
wssTbfsFDB6R7mj21VOTRgDjI3nHKv68bGVBUuRwkc3qddLsx7Yp7ItuntMVpwpChSr4hTYN33Q9
2hKge1mKWLvPE3h5SdGbO/ogoLiIdU+E8Yx/5NKPRyjYqXgUTXlhpCn6q8UQJIv2rNKilAayiu/D
Jox2ve8+kYVq7OqCeLOssO1toYMfYiOe7IpYL87DLlziPkr7dhwtAqh72Z1PSsw3QHoisCo9IriZ
uqXhJtsxraPz2CWYlZhA59buQFZEIF1oN6gHo5MPVNLUykrbadMPabk2qowguPwlNoxtWrvT54Bt
L6C/4SzRp2Y1YW/c5DDfn3oxXgduFxKmAUOGMDj/85zgR3I065Is6eEZkdm8Nif3S9p1OGkW2hhx
Z8q3PgGY25DasPed6bmbwkWF2OeXUxbGwGLya3NucLLRGKGynL0ovY32zTzk54DgitUYioexza51
i6jtYBjwyBm0sgOEjKsh4HcV88EaR+ld4PJq1n53FgemsdHESNhDOs/brC0JwnBvILB/7muJgmmo
W+Z852KoCSGlcY3hbklBR1G4nrPxC9TxC3fu450KSFnqJ+umIRfW10w+RBbyhdTYRz0PGTGLYZl9
okLyOhbWJ3N2nqLc3mgRN1Cb97Icrrrc2iMx25RFvR2Jhu6nbE9CwrZE68cZ3UxF56+6dLjLw27n
dP2jKsn77c2OBNXmwmctHmI8Sd3/Yu5MdiNHti37LzV+LLBvpqT3jeTqmwkhKST2jZFGGslZ/Vt9
WC3PW6+QGe8CgQJqUEDiDvJmhOR0o9mxc/bea7oMlr/1Y2s/k4EJS8ENJaXzXPSbov32pLhYePCm
KtuZUxZ1DcYd2X1Ms70vzRlOL2WvPT50I8AP2YKvZxymyQxug8xO9FuhpdMFr8Vh5oyP3Mp6FB6B
8qxr1ZZhK4fD6KQrL09/4r6C7DfSINE10ArmZfZRWhhTvKvQnhG4tUHWe5cPco/tWN8EgfypshhR
YKPze7U4C2P/ybX7lPAk/9kX/j06/VVcNKeqdG+m1A3CulxAmUDwag0N8g8POxVrrc9AmGs3TAHJ
yiuDrUJxHqZufGtoyXNRKvehKK5wCAcOL/vghRFYGwZLboci144id9AINp5YeczO0gEMrzTUI8lF
+5iOUDHQBh8lv0TVvIGBiPKGq4iAjilnShwTiksEnxru3rxv1Lyv22rTlSUr9NUiLohz40Q2FbB7
0X4ZfU9aIsLUVWL3sLDBXrFaGTr6uf/lwWFGj3HnJtXBidWDZskLrIw8Mls/gunSw760DqkGw8HI
Y6YoJlFGSS11YA1y4+tplAGoa1nVAbiquWvbqAMrQx91bbZu1BsT//lgPKgpLoB9+ftucc3QM5hD
K20JY9M64xu8Lfs5jbBkc1tVXOwTEtco7Z4AhTybJTR4vBIhiEAo03jt5oWgw8A6N0ZchmSG8URL
dtGSlL8egLEpcGZJ/UbzDVBtlrvR4uSpNLRniAYgzGLmk3CryzwynOYQK2D2/JcHfaTFmA93RZV9
aLPx3evlZSCU0NT7KJuYLdYNExqSOlHJla9+rh8yNkdRWO9zp72QgrbTVP1gl2awgpS4N02CN2E9
vA4QaSPPK455ikN7dIKbzNdPMRgnPiFEJD1QcLAwWAoBpKtIULxb5XsZ9FtWyM2k+YckHe9Ygt9J
igjGztHZtNOwg3v5WjVwv+uhWEjvWt7NZWEEnoxh2yN6UM7QrwvP7Yj3QmPnL/bCpLE9Vwwt+Aij
u3Xt7J5u5il2BPJYVALwFtPHwdKP7SR5Xy3tY9SsW9NlN7dzeR9b/k3rScA2afcifBcURgGyvGpR
sBNVua/L5gvNxv1i9WsPn5MOjN3MMgQEk/7SFvPzCMCJmXof9mVxaxrtg9M4WZSKIbsaWHlpnSsR
otHuhTl/F4vYBH2xl+38OBQzdIv4Ufjza+Mlt7LAgmh30/1YAPurMC/x9Y03UspjY05dVNX1p+c6
D/PS3ziDuWNXslepa7NGxU711mdtOt99kctIL3sm0v68L9MrgXqGAGRr9t534AYh/ozDa4US9bmn
ttk0EsAJ8HXQKQjSjkqk5G8cr/u0d25J5Nw6o2cj7pkL1qGmhVq3nBbhoPBgWYCMs+5jG2rLoI4N
0BC1+Odc1BA3bOddk/qmWa50JvI5DQgWkNY3lTNuGMTrYdZ048mV3tpYXKYGwHF8d9lki1oX6D1I
8zogCsR4OKyLGKI5PtgCwYuHi8FpkKDFzVpLUFjWy6pqG1Bm6jjXNaZbAu+UJVaisrf2UK61tvz2
vBgiaYOqgM8eZIdMwY5t7QPLaQ3w+1AqTMYjv5PU58esTreM4IlFYYxHhGEelZ21GkS8RXuw6syM
nXlaPuqKrjY0rlXNaN8A9tNJ644xtR71Vf5x9Vj33rDpJ+MtLsXKl2OxB0LOuB4uTA80MbRF85X3
7S41rXcW00PZ62N0DTu3ZPlIjAB0qHFfi/KBDJyDpi3nHJqYZScf+pjiT56I7i02CMAPOaDGvnCx
2ekA0lGpxB0Mxsl4aFtrM0Lbbip1h8yDTwUPy2eCmC7JwWvIDnaWVd/PZx2IXZZpLPZ6X/YSAW3y
ZHXGmYyTo5HkQOmL4Dw5+hrxxj37+z7v2jWpcCe/Ne4LCHdNCYEnK5wxkkC4e3dcL5149novsj2x
jnHsg43diqW771XR3CAJCePF/iCd6yEpxhvuOEkkDEa4amg/wZpCXW1Psa7vABORyChvO+9aFzoF
8bDBQZZ+tRnSuVylw/CuzRKviatFftAfyiI/o83CFVgelkEeGBVdete94J/4cLPkTrnBBiD6erCL
rVW6v8TYJps+L30wLx4BmR09f/80uICAbdmuk2o8za6zHXFsm538FaucEyYwHvU03seO+VwGzHPL
lAzKzsOg1bKdNoj8DDUczcT76E0EatnAtlTNM5GGfkLC71Ct9cz5cJshmtisgy5fKfIJRgecVc6w
HX0glojDAv7MnFEbUMykarhQoj43lRVmydVgYqpTnxOUaaqobbQ9iYr3kz3XoV0MT2VH8yWhVVsu
SQnfWl8PS/IwGcNqARwaS9QDGnpoWqpnoWeHK8XIr83bju3eHAh2m/jaHU1s6dxHc+Kc6r6AAJ7w
jgxcadpyCfNE22HR/erSWqPKZRXNNoCdamd2YIPd2OJuA9oj9D3tbEEtdQwI6zk5Hs1chpm0NkYx
dOgoSJLOint9IWeTLAardcNMN3YBfwl1QgUgplJfvpi3FhqU1s1eRJp+j2Z2U9juZ+Z0T0jp74K0
ehn6Ydc6+E0X+WxQOchYiyRk7D4ONv1Q32jd+CvR2zlsbf9Ym/oJycFqYiecO4Nfquj2njHdXPFX
lFlNhwF+9Mqzk+mnpghAPF1PJtawyN8s1f9Ie75lSNistCVoSHeErNej4uxdbTVq2naZsn1syz25
fB/CSG5rMRwHZACYFA7lkBthw0vLwt5bIyKkcUGf42SeXCXmFRWpf7v6fBk0depk8zVn/jEj1QgE
WPnLWVBkVCk9TfImn+EKA2zmIgYtS8Hsgt7XxxflJGtPN7aa3q+NnFzspSOGOmi+5yVd1+Pddee2
23irMdmzVPwphPnmxnHN64eyKJc3fkmLoZvNe9/isJ9V/SE0vPlGPD8usrDXVZ+VoelNx1pwNdXN
Qw/rbbJNyR9ynwk6jYmmaDbd5J5SpFAkiAdrreHraaf9iBYazVd77uxypXfjF/o7GzFPy85cHsqM
+KmkSaAUdR+GQw0ndfRqzYQSLtM2JE88Krf5Kuv6XjrpL3tGh1lN9cpVaGvRabwJfX6zJ/dDy7yL
srX7uSWWpy+8KNCmB60V2zrmgyRgpIUZpn7/1Pvtl1n22zqf12L0Njb5z56t37V956zS/qpokwdw
GEQpVv451YeD6nywcu5rkycQ4PPj6CSrgR+pSF8kIRNYmgUQOzZ2RjPfe5N94w39MYHfHFpBGVNE
zQTeuvKh7Lp7M7dWZQVwuvEwuwuxzUzvDrHeFMaeTj2Ugh2MfVBhZF+DmOp3WeyeXKtYLf5w6Pr4
mDrOj8i0VTvyomKTITY9Tcwo7YhdT8ZfnZ49oTi+2NI/YtZDS6R/dCkysUR7dMT8onXdO1ZAfjXw
mQES8rAky2XfDOwpg6dFTW/vrbhf0ze6ZFx3faesyQSIgXCan8Ho7sDhPprob1YtC5pgio2yxdZt
kosEGTuM+toV6Vcwx68CTnFSpc2bdKsD13pz0wZ5xtmQrHSnOg9mUV9Vng1KJAo2KHzaKqakihzA
e52Y7wguzfaiT+bj3E8ausAUwLdr22CjWmenxvQZvWHGhc6oQ/ano9E4X3MPR7wQNoCWClqd4k0N
eChocd+LZrairhqfdEl2/ywvaWp/cQ27jPXyrNX+S6b5Y6RBtMR0d9SW7BFZ0EkkarPEfrEuRseM
ci+RofStdG9rmhkZGZNOlZJZQZJ5FjoLcbmDrV2ckS6ODy4wSrVE34ti/ETItwWe25PRynBUoWgK
Ou1oBvKYmDwyLp9FQ7CJI+wPVIQUNcsFBJnaMjWQUdWjXioae2Mm2trlXuIk1aV0563vJadp1tto
MS0S6XME6k1+l2njTY70ih7pYdKXm5bsdAxmblhMoNxMq7yMFIb6TINeK2irgBFFJmpZG+Ztxypw
vsak+TLq7DYxzFsPsWI9D9vJdzc1fq42h4CjjJ1agss8DKFobGZzztVdcYL+uo8Hf6NJ9zavrU0P
aoP97WzLwUAJBcGx0B9RsxFDqjWPft7eiaw7JzWMwCE9it65het5dtxhnS7l8wxebUmAvctGhZzD
gHkN9If5ECXS/Q5GKNl9cLCgrOtzflOkxclAGIz49VOVxk4G42bw20OnoeXw5w5Vtme8FVOBed3Z
c/y+j2OODKJ5sjz/aRmaZTOSYhiJtt91AwV2At02VHWXrNAPfqPZXCeNc2mUhZRaEovRWhzO7b53
AEL3Bn+lr79yyK3cPj0qyMKFUdIOUzSH+uUaIS1+smaWIbrZS9HwfgXTTTn0Mfn3YNpZP1Fm0q7p
82ffy74qryEmNnmene6YCRiy49BdINw+Db25im3jx0cjvQ2s9BQHENO7ult3agEcX2/NtKcxBIEX
m1+58m3uAa3mfhpenoTS68xQU8WD39lrLQ9WGTo/YnLCuaQK9Y0TGMd7EL5nE9zwOkcn4pjTXVsv
3MQ0vYx0ulBqcg+othmzLRbywmEhac2aI+E2j3UuYJbSV9G6fb5o973b8SjQ+Fqwy5+CxL30zaSd
Edm5x5b7i+UMRBr70ylbXCNS6P42ObHTmE7vu1Q8z5373Wjq2GvuuVmSPfK+r3oOnnJL3iFJGZBV
zsMxKHOEyba1cZ2U2tZGE588jZr6xORn0gzql3CqaLZArQgZJrH5yKk7jGndb4vOuEzkOveFbJHA
ltXK0MhymtLuZBPo7VX1HCn4lFE3JyrM3OIyJMYTYmKuweXYPySyECtGCD6dPqyIdduN28I2W34g
g8dhJsTH1d66oLRoL7RaNDHgpJ+jf/tWfpxH893SOrDMzVrhAkT8aIPpUAhF7TFJtsEEIcEpnXSd
Ir6kkVXeJkhS17YI3nEA6eEUIFXMS92KMkmGcofNnDLUfPUKtYu5MoR53ZdICpMnv0DNImgkrOIu
ObfKOy5CPSfOFdOcSlp1pDurOHEjJIvvpd3feg0X5TYmE9lt44SOUf249AZ7kCg7OBgOeYtSfwqa
bN7kOaEqTGlDElu/vSR4amhnqKm/SdgVKAVbIsslX6ZbJzfLrD3Vs7p+UwOp59adXffveTPv9ZqN
2gRNWQ3jG+A4bnh+Pka+WHZLOn13i52sgZI6YW+Oj+UkYSbrw5uajLMrshcmC31EQ+i1NJy30ive
iSJpVnm7PHLtfMn1DCFkWWfEciusiP0qT8FdTMmDO5TPYykmAJR5H2lglW3lYdWZj7aQm8ktudBY
HdkmSrWr2lCEWrfNm4WzPnT50jJh7YRc1iTjN+s+FVEy0vc37BbDRAroFtrksNyRVLhu3Ozoa35N
GGB5mE3jc4xnb63p/kvlgJcZi+cM5XHG38tNfqfi5na0Sxl6xSi3pN57XM3LrW/mF271FJKl44Vp
JjoWqIv/MC9+jcFyQ9b+jW+jEV+8m6IqzrgyTmOS/nSEAoWqG270lIaHW3tf6RBDhIUIYsRbarmL
N2tsRd0ZocetNsKAKfI7dMV5iLr5JtdHVCnBHHU6pyo4jLOLDIy2abIH6flsmO0PFp3P+vry5NM+
r8RtmhYv7cyRWYwHp8njnWGpbdWYJ9+tt1nbXXBKHoQaP5lfv852vXEIX9BS7ews41EUwSuY21cK
zRMF5wtb9zE35BvB52eUTY+YWxG/O48kOcOo8VeNoT9nctl4mnzUArw1fO5XBfsauPESEvr/bdQk
hBTpreGVd7nvPHBy7E0xr0uj2nbFgInAJCU93kqT48y1O/iocmWpq7JGY1+bKBvZ615b4T4FveNF
k/DfHCO+S23ntTVVF5Wx82tKNAcSCx6qptpWhJJHg4U/vwqSX8lg16HsmVNii+Yq2BYrQ9F8qxdr
opk5T2u/8E8yLX+oay5WnTzaYMA7ZzmPXf5p58OxlfIWnwbB8suV76o9x7G8b4OYbiFRUyu3rt7+
6owtaO0iCMpnr0s2wG3KNQLKhD7UfKvMYSRSnTbJMujvxOfV67pbvmffs9ZMirFh9Mg4mxJOQFrB
4hbK3Oud9bME7W01AfDlRILIpupN4Wtn389qbOjcCcEqRkaZ32ppfhoSs6Lr7elbPpBDMr5nAA6C
yVBMn3gUd1df89BNh5TvLDTYRZAOYheTchg2YlrWSVltY2l8jK6otonwOegV+w23tn4d+NpVZkIn
pRbPVEn3wtU/CW3/pjm27T1Z4tIZ1q5d/XRmehEp6GXlBVwV45FhTXbUcvtYjMsKo9ctDi/aC/0v
ewJD5jCRm33no+2qVxWI72JuV1DuST5PuihOY5Tplkwo5A1j1YvuzShdF/YQAbqSG0iY+9R0uVg+
lrEo+M6DMpyr7i0R5ZMI6JkDlrhJsva71OHbq9qzwipJLy4+uzxT907qPltk65G2djO0PnGsXrlm
Ld4JWUuO3Oa2FfWFhuLGH2dGevbeSInF7IEigdiYE+8JWc5aT4ptmxRlSHDafT67N46a3/VaRU5t
PKTXhyaoQAqPOjkr2amzIea2McG27egUB1KL12XTMDDQvJUR5J8FmwUavpNmT78QgmihsPR9O/AB
3HH8lXfLwRowNCmZHqEXMWzRddrwiXYrHLBZLmM9US/HwZ4fobfTPyinFV/vQQjJorfSn9ynp9TE
t77mrZfA3EM03lncaDvU+yOM3LEq1vU8ITrThj2ejwN9oLcitcxt3egCLwL5ft3wM9mlYhHm1Nww
FqSXAgdPDPbHQYywAMaTLOqjikV8UnmQgQQIzqWBq3FRfXqXG9aGu6QZ+QXJ6dIVBcWa3JuyexK5
iqOAyTx5VAW0HTNZm/FI9ey1hE2W8S6VAedmc9+4hhdycocyJ3qyE2WwbpuATjH3yNGdNzga6D04
GvCuWJ1xUKJZrDK223mtd8F3ej0uBkyGiG/1D5Do5GHRLmb9TA+lrt2QkLUnsZIuKyMzE3eNVnLF
yyYVBdf5DHGQh6ZJwFXR0goZAW0tpf0UlfOA6ldj76b2qpu3dkjuBRFOwCWSzRJon4tKAPG6ASeU
993X4yNZLFqIJCXYDjNfl6uJ77k1PxZh03cjhHrRaSzPdFBpADDKG6vrqCiZGZNM/eOQ0zefh/mw
uNVZJE5xGHL5HIzOcSa2xGJ12PbyrfdBJLrig7ABf6MS1L4DM5S6oIdC6OMD3ksRUgumq0XJB6xC
frTYKSJlb7xoght0oqxTri/vI2x2xILkUizQun34GLGnLk2Wb/Vp4vEpGQ2GSFaJ7/RE8dK59Usm
RuDrGeqaWrAxHLwQje+0IcYNONZOC9deMlkoRjPGmVRcPCs7kINx6R1uoso9GbF3Q6jRWhPNRbXT
rzRJjQhsykZrYXpbeNsMOnMwv5Eqp9YUJQMNXZ0NXXnZTgmB81F9LZrxTl7nkRy6PbSqXR4wJbX0
GTda3q+IVD0RSPrcpoJ9xsyjrExPqFsf0exu817s40k/e0H6hBt/02fBwfWaPtRj7R5/x5qL27in
yD7E+Jh5bv7JdYpmR+yRz8DcCMKiWbwVtz6EgEj08iXb1jNfTeEzwnGfl57WNk6WhMApsWyodRAo
aOR6GS9MgLlKtLSfOoDtUeIFtyoh2meOk4cg5fwXai/A7Sz50q8M3f3yhuaQkWSVqHGnmEn7Y9w9
FP6ECDzlIfVjdsFxxZC95UynNnJVuV2c7FmHQm2XyW4JyOQsG2+XEctbq/QlrsXCsy2fnR7jaBLD
39Hsc5Zbe1dyrWjSNNgGmc4BHbvr1KLV181DFHOWGNwaV77lRcvikyaXeV9JS6arOyaPS1VfCjFs
2sK7K5f8uU9rPewqWdGQLc/8/p9Lg6M+thwiPAmWk+TK9IV5UQZRGVMM0GTm8c4Eko0jSt1JvTWJ
8ckSv2um4pfKfK5ixlvX6104W/bLKJjqVVecTtImN53M1KbvaA3pQfLQBJJEVLfnzjMb0E5qBWyk
H/Caqh19JOJPp7e2aGkkEk1resNnktZHXRo/BdjsMDP8h2KMHzjte0rzaTvU3Run/k2P+fDKgSaV
T1+184QbLg32qeczxvaWZTstLYkLZOSqpexWyBumaM67rWPJWzoL435C3XDjXxWjrZ+kjLeNs6Gs
Oz0dPw3N3JSjehmM4KEaLN63wayimnyvFdFmb2k5wlabK5PftgMV5H+3efO9NB3/1mJ5e37wrYns
Fsb3++LQUamHYO0JSS3Ko7NB9LAGiNQt0B5A1mBu1L9nV1NZMp+r2D9UfvVoqNHeu7F+CazpmvhD
Nk6DcTLqXJ0MGtd97Q33zjanvZNp2zTgXJyr4gFJpB01Hru6X8cP5eJs8yC5TY32CI1vQ6Au17Pe
Yoi81OspjftQG/NHIoMz5vf+2V2qH2fs7o1WHWaju2dIuh0HOqRlYc20SZe7oi5FhCTyRhlWy7C6
I/Ecx7GUDh8wVZ+qxWNnojDJhiAquCCXkJqGuQalYeCSiKWkPz+CZVLxU9pot4BwnPA/miZb4NVm
9BmT6qPIuq1b20//wfFXxxik8RD4aPz94iCRzvy3q0Xp/41z6/9HxtvV8mIREvDXxwTg/r9h6f/A
mIcfXdb/z/9R/t2BhYT1P//g/2Fg6NbVOwVaAIGe4yIYU99XkPmV/+agV7OJfvIJ07n+P//pu7LA
lWNUwl7lcgf5B+XN+O9UoUxc0LAbFol65v8NA+P3iCySNyHJETWC/QGPB4rif8rZFAcio6u52Pky
202JerO8L4LV6G3bN7HoL86in63aPQY3pc2sV04bdB5Do279joLdUqxK4QwEAYs/pLkg//2nDM7X
XZNMGobbV1OD47lXtd/fZJlW782DJAJh59X1DbNVXLmp2AoWMf0h7qo9eVahX67MYnhZxGtAH4TX
sdwkOdkXRvorLmdzS8RBvqKufcg7uWnLAvh0aqODKJtbnJ1UjuSrWNb8M0vCKbTxalDPyS42YkoN
J0Ae4HRR4H3yM9tx5GfJjlBDi6NMCvWkGH9pKfelBiFgHjxk8NcMrX5j3PJstFcWZyUO4LoaXksX
HlnO6N3xVn1Qfgqz+u5yOti9NW0CCsacnDFmpPfjorxIV+nKSRWaJr89VWbCRLhroykof/LefEeT
XkRZkD7MqR1HOFjKleNbbSjM4r7V+/e5Sh5LqJXr0TVe+96+HZgMdBZkqlTc0ihHljQbr1X+OTBM
roPHSiOoeoFHUuVBWCq7XJf0GldLIPoNu5EXrvtqotOxtAE9Ew4Zx9bSKA9+UjywK7ttyVpkFC5V
VJSzt9GFJrdBW4Uo8SRTMH9X+dbGQn1StPUfkiAN698sEpdID4OXAX2we11Ef1skOZcc0iABKNTT
ZnHpSjo9Go86/xJ2teGaRY+5a/GGu3S35DUFprxLsLFia/uDTvk3+e11taJ/RbVpuShPiQz85y/S
op6n3eGKnT47G6QwB9hsAE7rQF/1Zsx0BhVOOg3rLLf/INL/NzE0/GicZjqzSv75K4ntb89A1rOt
5RZYEa2Jcbh3L0Oyn235jViOyXVAB3u6uGK4l56CzZ1EQSD2noW8sZjQDWbqonXAJpKml+smifsV
/UlGTAZVpV3kr/44bEc57Q2ftkXW3CRL+U3axDehfxEKCeaw29kvsigWZG6CFF1CVTpMtOY/uWuu
tKC/62L/esTEbtsmfjoMid5vOu0pMVzNSeEFmMq66ZrBuip61gnqcJqcRJ+b/NoG+Zc0Q6jdkuFu
GoIjHft1Wv3Srkw9qMdgS+5kK++vn6Kc/T8sAv83BfK/fkWHAFQTWo1v+b+tgslYCDRpCrETwl8o
ifG8O/16blDtiZ7/6edmy2608wrm/ZUVf4wVV/6+nHcavSH4AHbAM8yXjem0bMLW6Ed9YSA29lwi
gV0dvWdhbrHKtKuYtP99cddnyXr29F0dZwPDhZSpFeZ1i+gExKPxguErzr/rwqBOvPbyl+EqEyz6
sLXiadWYzknGYouP/TMxF5KRHTrw8/Ad88uoqXpuKGviynxI1LK3BvsFce5FcRFhluJsqyXY1Y3Z
bo1GlOitujPqbhv54FLUapX5wy+cMnyRQHAVkdUzPs5G34wDwoRY27sL+4aNDGljEB+E2K74CnJG
LJncDq53PyvfjGif6JP6rrLpPPZyY03lq4ybE4n1ddhp5h++vb/8F38TXv/r2+NINXA1YN/8fTNB
RMzoJmvguRnzYcrqlzSr3v76qsYpCePRuDeL8Rtmy61n6J/1MjHucro7d5TvMoH5q+l308ygp52b
Rz1Bp8ywMkZpXX7BW7xr9XqVIh+PekJ3lvFEcrmLeiA9qCS9nyzn5LTmHw7Rv0Idf/tEvC4APDBV
4S4PfjveHV32wrhKhJbE3ystr0KH9LQQMX/kCOOWBI1Tq9BsL2VzD8+Udk5NF8MASmy2dHqHsbfC
8Zq+0D/PSbmDD20Fn66tDRAQ6idtIkuYB1C08lHMxhN93J+/nkqdV/dmjT1qEg/4PJMIs12DcyNd
4Rd+RpqaR9PCY6gzRLACeSV5YdvRZKDYNo4MFREPoVO4m1IkJ1OrtHCWV3mfObsRBwv6DzH94Ukx
f/qvu4uNqJ/9GxCPiYvhnxt45Riit4kRIhoqoFsZ037xtmAjjlPXcV0jGSlNHrRSXXSifUShaMNa
Bp609EwgHPkesEZ7TXuydHXLoJE4hdHYB6M41DGpfgrBhd/VETwB4m2UicCu/OgV2Qu+zlUCii5q
iCnhasDWZeWIk+ckW2VeYyBP43Kvbrvx4Kn65rqfm/VCP69Sj/MoPkjSuQ6TLBogBIL5ilZfod9n
rjpbpXfiHJcRbDMm8c269t2v64pWZvsSpM4Qlr0atnREH4d6iaTzBfLzBtna6/XnOWhkDL/4lZPE
lJW0vnLapeABsRElU8TBcLCqMg8J62I5pcvDiCZoxb0DHsdV47dw7R+Zs0Fd9dVKz5BhFFt4lNPa
s7vICarX2KiZclGVdDMDnFjX7BUGsRviaU4qtX65TQ121mER1i0i/ELeov5fdbqFgPla3IlpQotk
sCAIoCxGdEOsN3oFAS27NmxcVF/FBtmNBATftruOkBkSROgQsId69Z1geBemBZPHhRt1z6XcM5ga
9si1xTSvZr/fx6qDjoIajaw1Bp2SMWwTVGiTZhU2Tv3RU/iGs0fRmbDSZYHn1vnKR5wt+Cs4+pNv
rZne5yl/IYWPHEfxY1zfKfp7H2SA73MjWBfgK8MaCg275b3T87KhHHrtpHj0be6R9DxBfWrLwSy0
z2oOvuJBnQI6t6E55m6EPeWRQiZZ+ZnTRppZeNS1+UPJ7M2ca27gTRfGfuKvmW/d54tI2PSzjEAS
ev19R2lGtIlk3L0dDKaOfd5eJbw6HWDnxXfbP3jf/l2lxubgkutMqW/jCP7n++XgJCyRMLa766Fd
6+lG6+QxDZCrpFyL435HrtP1so4En5FKM74gQN+ni/mH0EPr31QRV+qASZYvBn1b/+09j6txSjPy
VjiiYzb169NsHbS/lSlvpVxA5/pmgHLdeR48uWX+ey3tWREaMV0jBxPDsu/Uyh8kL6Fw87vSKl4m
45AazdktFePpMj/ZYqI9J/fT9Q+lOC0W58Wo9ffrwebV7eNEfwbdThblBbCX69U+rQloF7HzCd7h
VDf5c9kVu79dTi//2vX/EYBxtcr9fhjw0YnsuDrE/kudGBRG4y1op7hQCYwonvpJ0dHosAhWsZHz
xrWfwSLPE86eqNWrc4w8YLTn18Rqvw06ZMRR3Enfw79GTAzsQlzaO1rEqHBKvUF6C2e2z2lUdUJt
grL8cbr8oZuG21j4rySs8Wqx9O1Y0niJh7DIE31tT8PWGme6o1526PIUDc+8qf3/RdiZLMdqbWH6
iYigb6YkZCelpFQvTQi19LDZ9Dx9fejWoCy7zhn4OnztOEolsFnrb4fLSl2eIxXATrJI9Olwi0no
TrbeX2Zndsn/+FJomVR1HSR47WP/520pkhEYx80oV13kXUU50QaTDZ02EjrKnU9jXH30lvYQYbD3
i0J/mjp+TWKINmbqeoH1NMDPbeNmkiHJcJ8xW1AGOFnlyMC8BAQyrm/s0spQKkHsLtUUaFeLXomj
AwDXLpPKDFbw1ZpVslH11iEVuLhEGCgRSzQrEX2LYETxeWkd6GDarN+AphQH0qrw17RmBj7GwEHv
8qHSiRnQVhLDOnQw0pv2cmowAiAHuUCnSW6T0IG9oE209XIh29qsKepRSk+ynC6rOAnayDln1UKR
dqzcIj69ztLHzLpMyTMr4DVRpO8tURw8tE/zBInb93xmBkpT1JcJCrpezW7ceXxbXzYmoIYfIRox
Mqvxp8VsaODIAlKdo028uI8xiPvGqTqLzvYk3rqwlGkcoZCLTUw7cX007iulwtfhoHqR5o2ixhgS
hPZYOoLycuQM6yZlqTL3qyE0eVut31HlKC8aE0m3ZC+1kl1WBlnBinOtr+8qS0G4nOeQXlp2YTPB
/fn5+s8JwqPnk5f4mtD/+2QpczFraWzVBB0Av4LmdzY/q8JQxzux3Br2lFEtaV5PnvNpkHMpEh87
3mldz6LZLHzHwOG1TNisswtFUkLvluJ26hWxuYXr7X051a8ThqIYJm7Ioy2a9a58twZx6Pr2pfae
3CJ/o+95G2NHWic6LV9ubDajTlQvq9BhY3gz5rn2Y/2Aqof2UzE/RymuFEc9mkZ6mU2wy5Ji+SWD
GLcWktgM7Q1Vc0Zc1HrX6Ll2jNX8tazbz3Ih/yXV2bnFTNwg1JPKu48l+Lny+lUfVn/navIya5kM
y0pAU5Wnamgfq6h7cDz9IVXUp9nF8D03VH+M6JJIcN9L6pPBQELZivZ/IOT/0Ln/OgCdfz/rlqqD
ufESYl//vUCqwhtaQthrtuD2vI522I3PU3Y/pc2NPpZHJzIvDRcFrGk+q1GCRUTi4zEg8YsTWkD6
cKLqsVoz1+Ylv4nI2ec9gSA0arprr53HTSe0TWc22KmggtE6mwdrdG7bVASdhY2vsM6yc1N/cuRJ
7zkDrRHQ33BD3ZPcGQIrCaURBtO3UvOfVbwcWjsZwl4bT5nMHswUp0vatEOglc5fvhzrP+ZfHLxE
PPHd62sQ1D8PQpRDgzsKl/civ63MimA2VvF2RP+3YjNjuNE2qxyg7I5SN95juIuDUd54o/GqJPNV
Pir3DgrNLd7KPfl9KNmje2D/xieV1PJVt/+ua16TTg96l51haE6q91CUd3nZdJtxKLWNpD7Od2by
0QvNvciiiUwHDjDBZOezmQWurT9SofI5DIRBEL45+Ga0nkDts6fMb7SSQUkrDHztCAeT2ZhmpJvA
1/R9uMzmX6oN7F+BFeuyiAtYBcIFj2WJ+TVHwPcaqEg98YO6ADmepPJSm+q3xudZIMlgIHWsIhb6
ZSUquaIRXimXja8CRssSHGeWpNLTTo27KZ/ul97Cdrk8FbXxOdfK0TXiR73aJ7J57l3SSCUPm1ey
oVUTttBOpA+VxIrWxxWVFHUddkveBrdVEkcbpY/OEK+k2SWK7ZuE+LHsvnnnpM8O5NGqGyVvWWfU
JiiX6ALfGdCJ/pkqkeEzvGHrcHxL1FA1lXrIDJz3horFaykp60NOlsQbK2o/kesf/nx+ausE+P/O
JxbRHzqV0Nbaq/bvDUxYapYAqhR7NW4PnTFuanu+IPp4IyznoK70ntphNaDC0BVPWWFeKVb/tyn1
VxYASKLusgUyOpPiYv0LxiODxGkTJSn2paoeEryNmdochVgekXDvemva//y9U3dILrfW8K4QJpqr
WGB1XkTl6N7Iyvjb3PYb41w/E1WcYIsUYpO4/2tyFsYckULLsbWu4K4DB9WId6wt3F7LPAVJ2V2U
NoaNaST5skD3OiD+AD4OchGdDMW+WWrn3Syij/oWmdl7ZC2vvYNd1CmHsKgaFIY/WuOZdaAtq9Kn
pXFPGOg2L2vcMl72phcdlHtOzCP37la61WnpGoRc4qNQsqeRw0tb3TvrsA7C/ubpVxAe5yjqP/98
h1j/cXXA/nS+BZ472m9+PXMjuAxvUVljUIfAFssbOsRdg1kg4Bl4n6fhuJQ2ocI9QHbEo2Yx2prO
qPjDtaEkKPehCkPJEzkgrSkr90NpvacYGm2q7ttRfYwg7RGEVfeyKp91Z9/2aJ4l1kadeiwrNXC5
GNZVl+Boj0oMynFmXiO72RIYe3amDfgzzpXqeWk41qf1lIo0DsIsU3Z5w4+to0Bqt8mgvGteCg1p
hs0c+XmEJEgQnHqJI5xtMsUvptHpk5ncUn/+An9Q6F+PmEcDiAMZZa5n169bqbe1qMV0XO1R11x2
5FOCERZ8MCuyGGo/YYZD5JEEqYk89xV7Oet2/DwvXUeiJ2rGeAXYU2SAI3BMOtoP1VSeYpjDrMs4
L5AGBlXVYERSUX2Vtl4FlmnfZpXODdq+tZM6o0lVb0haflnfGetfuuheRps24xhUxK6Kb17eF30z
vyTIM3SbOoTCYwOwbkcTVSSOuWyxRwJeUdGrVfOXx/9n2v/9/fDksw9oEMae+iuhpVQVFam1qPao
XUPHAS/OrYrKPYQAS4emRq+XMFWtt8osGx+N/IOaZgdb6Lil2z1hLHv7I4YjA2B6nGa8fy77VKk1
n0rRb3vPDvtCPONFpDg1d5+pUfQVT7mIwOP/fJ3/teRyZHgmvIi6UohrOtw/X+ZkOBZk4DZrAnn9
5Vr2fjZrPHJ4QpKWY791841wlW2uR7dpJh6RNFykvXgiPk9sDEOSE9CfLK34MjpAfRPVp8/oAf46
PU9Tep1qLfWo2UIKajEnQUeRm57ciqt1M6G64MKz4pueZrn1GSD9vueZ4vI3vfGVUEpCZLb1RjJ3
Y7R3f/61rd8b7vprU6q3grck+XCD//PXljqR1XUzFft1VXHIsCYL5dto250dIQLgazIvWrSk1Wzg
VqAJFqIt1sK+pnK3M76caHrL1gMQstwlwhQXm31mFbpTWqmvXv3Dz/+bcmNqaQ7NXhW7RI0+gBno
Bu7ad672xRy7J43lTM/St64mNNdDN4HorfT8vn0eXU3xqagY6wFGcWKazhTcoXYTJhHxDF1iPKB0
vEYv9FwScmi4ys24CI4QBBku1Zlpru7p24k4akgvI/b4L+kj/Mb//g7hvYGMPdAaD4L51yNQmxjX
cXrlcA7yvjI5/BC3O439qOUt+LBSaz5B7YRoCMQ3i6LjBcUTK+v4UwNQ2tREPPuxBdTbROLe1HhY
u6rK8JuVoP3ia0r1ZOup4m7kS9PgJyijexBV+dC52baN88u68nYOQcw+UTefdjYunI1Dtlks8xaB
2cFT+CEOGdGldMG7yuSLOCifRO7X1HG+58x674birqG/MCUGwe8W41yNyl0n+tIv1LtYxSNiHoEC
3+vI2Sj4jKsMrrOozmIAz6uKZLqyM4fygbQKDTK9NnbTHmygILfsoX5RqSA1G8DcPDydGZnGmXX0
ivhDm+m0smOwEZqy32suuqIbRALnelBMBFDWFiN9xrVUlifiw1Co0rk0rPEbXEuHmNDUQImGt4Co
g467y/HGI/mEE4ZHipNJ8AOs/VTxgmn5+KjL4n40kjicIuupMdtzVmAEtLEXA6lOJKGUl2zGYVQo
p1Z692Y33qrrELBkV5pdnDtN3NNPcJ914kklqt9HVomYa35o7IJk5MR5RdJ9gRXMCfiAHgMCafpJ
kPfeg9QXtJQWcftNzwzRdk8iNXC2Nu/YCzzfbrtjXxZbcs+qzWib3SYfp407DieD4YkwRnT4BDVg
p9sWJSo5qRMxDRYd6v0cXyU6v/8iCHGLFyzCiFkZci0eToHO3yDJXbovSJlwJrn5R6uNIfnNZ8Xh
rZIBG7XGXR3Z+0mvDv3gwtXTD2cK4IxS6bZlb5NWQouB0Tsf7VBsCNxfAqsfc7biB0zXVqivr65c
UZqN1gGQUbbrtx6ApeW86xaraTpzgwncqfSIbxXO301coeuNvVU9Ns24QNf/kTkbfuLd2l6PRKye
qs3cfQw65ck2pB7Nj92rk0ZHI1s4YDREFG7TEA+6erVkM2ycwTmpOVVAAzkDblz1m7aiXB47V5VE
SGpV/VUq0K3UhJ5Mke06Sbw+nooZ8yiW7OIVs80R7gQNpBg1DGWIFxPUUNCEi8HFHfNwGdLhNE/p
1zrxYWu+IvkMKB52oDLyC6cyvoVkWll6CGy0SacksS+oUgtikszvnNtI48PUq2uevxcUQm91AbNV
OM0hcdUVTyx8C77MaSg6oNdz2kypc4295lNMShl2+XQqW+IB9JTG69zJr5aRDprtpHVVsC6XZjq9
PHuF8z4m6W0seX+ti7bliYsMzRLmp8ojtoUEIcgOHranaXGJ7sK0ZHVEcudSIWdbh0+tP4Q0ntRc
j4H0st3gajc805+pmT31eXvTRPV0IHtizcKAOSni4bHJsUjQvOF30iVSAzq5dFE6JJF2NlSggJ9/
omEIhzUwLfYHMyA37NnxFtTPabld8dvFUg7NkPquWzwpNXhw6Xb2elieSb0kyWd4n2ss3nM0MvOk
2NI7czeuK6EeoeB0VxwozYfnGbO9B4JsZvOBNvgTXTBMXFr5KjT3VOW3SPVvZJcfRNxtnTG/+EGu
u9i5ya3kiof4bUXQV1CVoEq/v4DP/fKIRkc2ubysp6yZZR/5ul2naL4hdx7GnpeJWBFYbLdUyIep
014marGdAStw3ap+7EBVF6aFts14palC8welvvJYyO0x+cThUXWotTt0mTkI7qYSCt8CreNmNF/k
hNxLLd4bMdEHHEADSf/JWrJhlzGD1OhdzSo9G8Uy7yoSfY68M+8I/SmDVCemII6rU2l69y1WzYFL
UyBaMV3j2Z7LwXdibTt4hgia2MFJt9R0MQzZuRIqI4oblDFB+Gbp9mGTAFXrdFpDMrI52wB0kVSM
rTMoB53adL8ezHM7WAIS1N1reE+mKboEUd4SPYwUiLI7oDcBKIohIiOUBf1m/Nobn3XTf5O+VG2y
2VgzF+LDmETH1m6nMCfBZOMxFyBaleiCyHqI4ZnID0Awq6Q0GU/of55kZc27pY5wKaUJO39CZ/aH
lo4o6/uCYkYskWOO3R1FJDSog3EO2No3aBvCjgRK/pORn+/ThON/9M5pC/pLfqIPwPyGi43sJ2iM
TjHgVPD7l1/Yf9GFGrzEESz36WburRfBVuxrwggbOl9ik0IL1CFF3J6Wqrz0ODjIMgmodiqDPCIc
DAHvsicg5qGJGW1siiM27jRZ29IAn1U6ntilzR7qpKFNY1xYGvU20HWS7aPmmUSJbNXmJmHsjC4V
A3jtnVZcLylbpGIrGZ6Gl44onwRLiT8a+aZD83RpzDily3HYMYpp4ZIfat6mY2a8Dgbo6ug0N2q1
b7HbM+Qu1T4CkBvy+UPG5TXb131HtvAmGylU7olV2tt6Vty6+vBCwKQ/tpUdzgaJMVNHCFI8890w
Qrv0O4RNK3g9ucLcRmjcJUZ3HY+zmXl1MOvow6tRvCqMgjLV7ydgKnUuv9dJWHVxp4zNG1zPKO0r
KbujC3eQW9FLrzV9WDZ90I05ZcCNUgSTrn7N7J+7QnwTx/GsWMTIzoTseCOAWNkhRx3n5mLMlL1q
jHNo7FTyxOhAMZ5nZY4vI9qv0XVWqPe95pSKKQ7m1qu3o1w6XirmeByDuK6uMJO03NBuslUn+eBQ
U7vtq7Oat/teOAuMv2kjD1vyTU7azS6K0x0YdcrLMK83sYKMfyrcG6GAq8VxTWkOCnZcKJiF3XhQ
0NaXpV+b4kWkM1RxI9nQm7XuokeULdMDWV+0uCJAIVdB9y12SeYDew5E2m1QMTDZxTlZHMxdPkn1
NSckF0cpDDxyELj58qV5jRlUJrlACY5SJAUthG9TEByup19WDTWrj0TjZahp5wGT5qiMBEZFA5xz
lo++oyg3hcm58oPiMpwtqIijJ0H5wpjFTxEm9uqUdhrnqXURMaSkIy3R0Wh9RpZ3Z0NOJYby5E3l
Daq3Fs68fbZrWr+8+onepHM2R+ccNpVn0gxgu7DWRXrCgCOejXa6KBbl2tZNmJMo1wJPSLzj7ibr
mF8WlHSLpBbLyzpzk97KBSSVIdbV3HPfKLvaQhJYzsY7kFda4dHoFJ564tnWtftBsVhQtHK6MA2N
1K3clQFtqkVRGZuojfAplSwL7vytVOLOjcddrheHrDev1BY5ep3ae6oGUEdOnCOT8klXHCNO8rDI
6tKyXmvFuetq71tdpkciph7HphzRmY9PrcYNQsfHpqwJIsl071g4McVWrI+JfiDjG1/6MLw4Me5x
PduNnTPvBlDjyNDjbaxoMBrNcNNqSCpj6rjabPmgjeIyzb2bYogYdK06mAgo9F2zXX2+AkMDsvsk
brbOXB3dIX1xEg62YSH1Qa/kLhX9eyVY07OCq+4NrFYIP511bUlPCSEl+85Vok1kzvumYOZO1TIE
Ic4A1ajLAGcLI1M9pCa/TVM2Ead9lfvelDwOw/zIn3OFqdjDIAuu0VjNS+0QGpEb93lKJIwmyxSt
d74psKe0UfPS90AEbuW9Zivmbah7PXbfLInJX7rDSevsV3PhaOiQ3hpDkBOfuXVnWH1nJtwt22fp
8KzrZROA/l1JYR/kkN7FJr9cnDl3PWoQJYHLIdpBn764S75oW3mv2v6r71D28ZW2PCMtgpUYf6II
qxxPaN7sXIVdrAaZkmnzVtjLZztANNX9zMUgPSFqwX28LnuvjS8c6nOgC+ezycCJzF7f6Yvx2ubK
eYrGMy6YncQJljrarrTTZYWMYYLRczjkt7Pk4J8obAK3BoMnOC3vlKz7RBIlRfxqdd6Jt+g278t9
aXLnGe7TiumacjloprIzyQtVJeSmuuisAK2LvBZ1bsHfs0S/UDOJK23cYorBX1KJZwAQ4LyAtgxC
LAYJ8D2qr/Z4RbjKp6YVz6v805/M5FY2yW4Sle5P9LX4jVees6XbSR2LQZri8pRG6tfMwBPiwC69
iHiYJje60sZ5K8z4oLj2vWfV7FXSDoEAvuPcVAPFHLZJzpsr0jjh0+qAyAIdMCoTxjnlngrThmgf
xpza4yxRtoqq3Dh2Bv6q9HuCUMttUjpHreUFw8hwJstdbmbNO+e2zqwOk6BAZ6iZOxzkyANdtQcy
+iStUYR3deS2beiL2tnCzAJk/i+gN/auQPTsRDiRaJB554Hf051UbBJEpL7mTbaPpfmIpIqTWruO
DU7wSEca1sSC/BaGqFjU5O8Tvl8hxBGckYbd39RAX3bDrk6QK6KhfE9P8iGzlHPXkxBaDOAR3iiP
YqgvAaYQDdS7JmcLXhQY4vX5V8nhspPjFMmBw5a8CBGNUB5sC5HqPdc4pme1fpsyhSGmBS3g3Xqp
6QyMZeXgEQY2yAf0R5rs83BwchxWU6uyaAaZXXylfXukyIgBlyARm0W29XY/H8zysCxOXvwu+vFd
p4HBz7wH6BMCgVDESY0YlzILaqKspGojHeWPVPN8x2tWidw9hml49+5Er9oF8pSAETNi7JVNuBDu
XWrqwiGyCFxC+4V9MjzVVU2+aQNayFXk9iWGRC8PlcuToiIc80tvwcnTnDShflUxhh7a1hY4eD8v
Mpgb8wysxn2fmKqvzwCq/AGcY/eDbew723lGZngXV+1TX03DZhI3ZvJW5IsXCCrKMNNhqyMcL0ui
59nT4Bm7+E0o4qaM9vhrD3o7HftmuenbBGKvt489SCiO2DVWMlLCyRTfzFpraZx+Y9Txs1FUe/Vd
c+2rumyQwaV3iguWHqdtYEpHhjG4ise5Qg3eM8TuZ9o6r9XiXFeDCQBXP7hpc+XYaNWLYgbSVrNL
I2rCch5vDUc5UvL3qmiy3fTMWKkuQrxdto/1dJV9zfGmm62j3Y3wgNFFbRM+heEX8cDjYiyfdiv8
tl91gZHuBhoIxCbD9q3rzZXeydvCoxmsaKfX3ktCInw/yGy4V4U8sZvuSO05Vmn+pTn5A+jQlrls
7xSNS4joxNWye8+nfSwgb887AtcAysTz9aC/lMhvA0+RgCXVfFsoEn2tEiaTd+5zVA4KLedT0tx6
8/jtJdLD4abEfqHgU5KQKUQdmu8OHtV8UtKAiEHufg95VoRsEHU74EAq3xN0lTNZAqQTHvgzXp22
xdGTFQ8qaCLKhQkh9rAa2y9X6BvMCxOQrDy4Qbx+crxz3fZtbkxyJMc+FCKCiwWay3Du+jqviaBC
8JRRBBGatzacJCERd/iF8MK5wzNvVKLXSX9BvUyuFoyfp0Uv7aJy+XLlRrREXxTF2AeoYi5Uod6p
vO/gYO/zmaSz1mwvXfbiZgJza536vEKno27zzVpXVW9OgYOj7MLxs3q55EHBeAsFn1fdG7XLV7RN
qptUGw+egzOP6rXvqLD4NgG9Fh1BZMmGi+2O+FEDXMaKn6cWFKYjoH0DYvFkcPbiwbsi0OJEfxAS
AscFeODYieLmUBse3rFhn+l9kCmNylmHNUBNI4J+epc3gXNBuE50O6xm24b8HJLJiJ41rpeRJOQ/
A9TaTwr3PwkGAziYPH0YPVMHov8nQk3vVqPhPcv3fZfipshGEFOREgtOXEozfnSlAJlKmssp7i+0
eTn8QHrT4nyVICWbdIHU1qx0DnUUuYzyF15N2+SIFTSsNH0H4BCFFIEc+/kjSYg5NFucjEWNXiBQ
PAcUNYI97FMbKaOG0hUeZK/XMkMjs/FAUhEi50372ln0QhozdOJExC9CiV3MZDX0+qGqR/KZnNkl
6V0/z15GJKFj30gOtWVwvD3gjMG2IwMzLtXNUscfBO7eS2dqQ8slAreYmlDzgF47M4gq8EIq6I8e
Pyp0yuTNzuOwMcuKc7AAGuq9fezRycIxT0RXk2+Vok3JZojva4LyaAJSQZbYhT3uAaXhJJ9mToR5
MMJEaK+zU7xQ/8M5CulFHrVET2Z+p+67YRF1onG/h5NmXdPUeiJQPN2Itkd12//EEMRXQjfCNC96
RGDObhTE25fuSw3tiByB/LOffxUv1kTTrgDRYE5c6Q1qImrurjXGKVTtxgu1ejyNUQHGGY5cUTvX
T/XOvm7tKSjYnbsGu4RXpHd53D+7Anl1nD2xvH6l9aqmXRye11H5i9JjvcV+34KYylDrIT6wTf03
wN8LgkGXrtyvN4pjl2fUPg0JvFRmIMT5OZ/ECmT++db/ae7514+Fi9IxqZgAvb/u/KUfyEcrp3Lv
KC3eIN2KSQCabqZk4BxontRuyzKcbFwUiYVC/qFFjpSZ1I+KBEfSVkW1V9jbpUVwa0BFUF1D0aMJ
H2JI455U+N5PtL2cSt697nBh4yhoMsDI7JJX0VOOY8lf5VBWre5Y7m8p0HuB7OXS93dogveehlLz
L7+x/ltvZK0cK0IwXbMwE9jOL0mNLSHaDMCJ/c8JWFv9YUQmgLcUX37lXRtlS4yhOTziJCW3VWjx
1urk57T6yIvcIW98IfYv4ZRz62Uzl9nnOlDsxGxqsPHlc5a2T/FAlERi1GbYW8yDbb8Qkg0NcEjM
b230OF10hFmTl6RBAgUSqAu6Rk1BQRRr/VavCC9ou/o4LemycwUuEXJ099ao3ZdecoOPRqJPHBuf
iaq0Zm2XLc67PdsKygMHQb+nfkWOFdpLDga9sLln01XS4CaUUQTjrjBU2TA5c55eLYX7aQ3lG+Gh
z9py59q422Rtg9pWxBGje/+0anYtIFVhVbRFa2wUBBNvWoJA1njFTZMNdwqjJr+oi+SwxXLiVCTY
GzRDYTdvvwsDrp3MyVhRq3tsxl+tPb819tScpV3sB4M8ViPypouB0N5gWC1LcPVYmjXEvyKVfdgR
0Ydc0nqxB+L0sL6kG8+brxsHgaalLqG0B/YEi8wwMSjDplCxOE1eueYmo/AzlQvAhoeomo8Wd8TG
SJxgSbI27CaL4Tc+pHm2Q95KjaOtQDpoybEgKPfHLzFn+CCW0h03MakBiVcabI5Ip0b7RjNiIp7p
vOiKhZgUXM1IUuxzU5AfgQJpzfHUbtMc7M7q2K07vMR5pOw5pQqcG70M7Fnlq1RofZo9ch0WlyQB
hR0uHl+TrMg3Ua7D72XOlT1ql6y1Z3pTEWSv5kpzJHgDN5E2dh8wqAP9wQnabcMlsYlmgc78xHsH
hov4dKi+E4MPpNwTu3esyLiC3CNH0Ek3/TzybRTmrm2j+75e42Fy3vAmtcwLrIiGcl56RajZnHaG
LK5NOpixJTpwq2kZLpr2aKr1nVFWVNgq0XHwlHgLt81v0o+bUbEpJqqW0KB90jcWue3c+hxrXowQ
NmXdioHMm8fRzIgUWvLQTufEr9FHYHNyd+vPdhqjDtqnup71zWTfpOMMUWjyX5EgwgGTFAlJlx0R
9TOTbC/b7VzWHURsmfP2GWmsJplvXYLbBoEOs34DoutTqvZQt8Ntuirm2jx9Lay2DmAw1SmDi7fV
DWH4nPQg0pM+7NgdWOySkfwaSnZrow49EwVmZTaGr445YGexcyauOM8iCl9UvujWnZDW4rMRp/06
kWJrSEEDlk4oQZKZB49SYAK39Dog0Gs/dO35R5CQT8mhrW0WB/VFupq1rQ2kX4kEjReKnwO5kFGi
0Ct8HwmFxUkaGpO2cmc6/RU5PIIBfdbDwXNJh2ZYzDtrBQ6II4oIBy284rZvnGbfO8axWbJ7e3GL
S0g13cx7vzfMbduzh2o15c2Et73PVZcxOurVtkBhOC+AG4aDu8Tm8/A6Jm8M6YTtxp8Z8d0kX17m
C3UJrl1fF1UJubbgSu2Sc1xGWRCJiHyUrMMD0p26prY3cz3bgVO/RRMGQUHAbdJj03c+Z7LQnZqQ
JDffurlxI3PwxckawTdjRlirF38j1X8cmL/ffR4Cc/5SVdPWfskxEnXB5BGn5X6UYPxRnjKnANP6
tjEzzwgSJsxH2fTxRi/VKxFf5HYvgl6ry63busfGyb7Y1tdbJgl7JZeESg5oI4kUUzFjG2TEEVWZ
EdtyXY29DLEEhcQKsmUTgqbW1cmO4/cMIV81ANzrRoJXml5KZPf+YtZB1NRI7bDt6bGUZEo3b6uQ
62fw5Ch/zNQ70vvh1CJs1QIQe4q0AAHA+8i5whbxOImhQ9uw2sVGazs12pUyoxZXDDOUUn9XUWuQ
OAzDmOEO9fvqujTjDv9X9xnbQBSrEiYneznpxVfLGqg7PDLSJmPRacbX0pswCMku0G3jwhhsm8tf
OVsotCuInbdshEIT2rxvFaRJBOvYux/RhWvFn2nav9oxVeiIEJ5q1M8okmmT0sg+sqNwKT2kpQX1
1SWKhlrvme6K556f7q9BMHmIpf1kTcZl1+EOghh77Xiq1jTN9Xsgpx7GLnEgjeJkS5/I3TzIMux1
4+ysOxvcQ1Cq6dXfGpf0VeH2rzsJ8wYGDkA9S/3VyCWtER686op9HA+kmajMQPZQhrZW7UeDkcom
yZxXl1MFqUR8IrnbhHYTKV5Q4KAAkcu/J3ciEALIa9YCYHXufZDv//3b2AJ5nR9EJE8rSfjneWgN
T/j3Z6eB1sHzST3V77qoqovbgem92HuKvbURdvTqdVxWW9FHByn2qN2DWJiBbhYfBG1ftdrnEjMj
OJtM/s0Yqf9WOzOaaaph4SKmmZFcul/fY1eSfalXerG30vrICXDsJuSvHlypOx3GWOLObbtbpsUY
1uMxTuKzUTq7ViFU0iTSb+z3ABV37HmYXxFnL5indDMKK2v4W7vS/+ejrvSiZxt0ff4anBU37+qK
kPA94lka6duENBW50R31bLb6Se2yR03od+1Yo0jv7ybRn536sM7KpI/wtBcvo+k99gNY6SLGb7yF
X5zEO9FBZ/75Av/3JyXqwtKwTzqY4f+53Fato6roI5BfDf3V/zXW1WelJENOZEFvt6e5629nDQ1k
k99ZGIKZtBpSliZuxvht9miqIfgXxdi8M2Z8BLH+VkTNxnAf//xJfw7cX4+RxsGDUmzVceME++cn
tSaJu5mwiP360MdR9Ig6BbKLmZysi0XwI7U84DZ+iGqSQaLlWHBz/vkzGP/xKP/jM/y6BWurTGh+
aLmuoMRlxmSBT/A5p7UquoKMeEHOCv+baTfr5U3d7Dupm8c8TbeSM6owshuZWieVu4/3+HnK1Ttd
ia/WFQ6mgI5zEwtQV3e5T5AI8dTF3pTWJW1FP1hSttJa+RqD3ag3uldexG7/l+/4XwL59RHTEOp6
nklQifY7lkA2TYOYxaWvUYoBgNhg1LaAdXWLFzVZ44ZDEOA079Z7gpKrPcq8RxsPf4C0e02Wquhl
0YadUaWHOULK00zjEoLkkWOa0z2xwBZ243h76DwAXNuMr2w94bU2Eh9eDe5j4vwf5s6sN3Iky9J/
ZdDvLJA0My7A9Dy40+mr5NpDihciIiRx33f++vkYNdWdFR2dOQ30QwNZyKqSIuTiYnbt3nO+cy/p
lIUlkl4GHcHBpjboE+y75M5LgKmbpgX/3xIW1Ov65efBsoCRTkpG5M80vg0EVEKlNhoY+sqJk2/B
aG0zw2Sc5OCTaN3mQjaJ6wUTX+O0Ooc5Vdw6m6TdT9u6XnEDGp16N/jx58+O/bvly6CYWCsKJI/q
l5NlVvZKk2OBXyhOHqqFHlBRGozr2XfREd4lNJXjBiqz8g12ahx+L0ng1ExzOk9rWOx6Z4vD9FOw
1EIiQJK56C+iVk+8fs8Q0B4ZF+w0IIhECYz6JhqaZxXuqYW1rZHCMqsACOMU37gta57I49dKaJzw
8mQvqG/ymPL6yzLIArGO/VTWCWeG9Mu6pq9NkkHPXpc0v5hL7kWMWnuj+xFkFa6bdldI5ojdZ0mv
YLNqOKGH9ntySO9qPfKsznxfVWwQ8p/zNP1qfFsQd+9ixAE79alpvC5GRReYU1xiJm+y6u/+/LL/
rocBjwZdMDJvE0DPLwsc0gkdhE5SHVaHVdCKXWGF3421BetU1Tsa+NwPZ+PeEA1GFSIACDf4LGqS
VFJrDS2YaDbXNNCnPNrM8sWeBd8y0nwxLftbRNwLjWe+b44+SmAzG2OthCxuk5ZEj9YIfo/2a6PJ
nVrPpwrM1LbNnq35cSpDSLnORzr2f+WPXB+kXxdKHG0O2bxEp+u/qkGjvA2N2LCrAzu3XxZQ/3qH
uxc9J6177qoT7O1qby32qShZ2Z0byObPnF6Z1iCT40VlljT9BfPFFL/5TBbSZlL4dMv4D1CDiCZm
klk6b+CItocQMwwRtQnvvDHoYavsltCu/TzhjxiNvuIyahnwMupbB9FYGFvI17WT1TiwFylISaU7
kOaC1ZiOBsOtVxoxdBUYEm8WB8jtnz9C5u8uqM0ahwGZ62r92n0b9ClOGmHxCEGjZ2ia3EnmSrqU
37UsuBO4wHxrEI8JJhS/1LTDXOrwS6vlEiHHCZ3iOYzIRlUl/fdJeSpwYJqSmquZ8/vPz1zYHVy7
D55hxOWMZ7M6+otfwfhNWws2FdZ0dg5qjp816h94Mzz3Rp6PqoJdbh2KKr22xXgJwZYWGcz/pLb3
aqWt1zzdVg4CcIWHJLL4rsr2TnP6RzNWipHwnQKM/OdXV6wv4K+PK91aqUiBdA37VwqPyGojnQs0
mz8fiGmcX4N9HfoGGPVAWjdrE2owmu/SCQkDUQfk4bvZiW6HVDJqsGx2Cts+Bst80lDOmhhJa8eh
LTo/Viat4D7/PoJ6qhbjqxKg3Yo6eYzDcmHGUJwiV9/F2cxot3/889/qt9UKWmxXMi9A3f1rXTVN
S9TovVMefn7OQkM3hzXYAD8XZuUtceCvufoUgWg5AWHd7kNaIob5F9f2d+W7yenVVDTMgS39ahCc
8I+nTAhgKQT2e1TYd3PdEj+AKgsF+INLMV9imnCsDp0aSg/FWHYX0mGieeuvK1M8GH/1kX7zJJrk
ezg4gZSUfLh/LuPCIM/TsgERxv6F/RjXiBznB/RUFz2tPLMg/7ZV0Y+1uuhAEYZLf4pomGzk8iXJ
I/YxYkPS8sPMlr/6ZL/ZoLEEsjbxnoOTcX4pMKepor8fAp5Y9+D1g5lo34lYulp9/DZY6X2go60e
27OdZ9/qcbn+xSPzK+WA4gumHyAi9ERKJ3b2n6+MRtlQgiivUFwCZ2UzsdZZIpz5j8R5dw28S7Em
2D6Y/YaTwyF8eh7Y6o/8NkdjtHeGxrRu3WaMLGZH7x//P5Arv7l7wrAVDhUeaxh4v9w9s5G5y4Su
OAAVpb8to9tKksgImbC6dWG+ZQycIEWfEAE8Y49AlQHHiiLCRixpTe4mpw9uoJP9i0v3m2OqwACx
jkcUQUy/xicbYW7gMWL2Laz5viZBpXKOWkpa0ao7ApVPdiAGJFaN3jAIraPvQDjJ3pAzyg7rq8Mw
+M8/kPubgY0Qhlhtietd/fUpF0RkG0MNbGFsmXKsBQ9z3GouBKqhlDQIxrPSQEIA54W+8ogipH/B
Z0wGbJHRIRoN37IScq0ok+QUeL1ZW9u0ne4Mefn5VNTrhHlGbJqYik5I+X2kh4xVYOuE9TdVVofY
Bbc3qjeDNOZdH5Kq1DnyoWf53RH5GEPco5oOtJ7spbZ+ZeYE57qO34MSuUaox99R8x/TNjJgmpsz
PNvYD6BwKxYqBuRUn/0YOMBY7KcF9yLGoYwtLQo2MFW2bQT9wEgQkVtRCZbHJJtbjD+i+bn9eRSo
kZJNU3cJdSM9yMHKtmWPhynWg8/OebWr9CMk5KfSrf0SwNrt6+j7ECdIFvMSn0+lYBrO45EBnscL
c7UijYZrPj6THd+gD0Llo2c0mgbdz4iG3QL4v2ijYFEpp/00FLS+Q379GSeVRe5H4pxh+qRbibfg
L3qIP+uCX3Y2xbuC+lxnmvQfGhbjKNF7TinmWB1yTe3CV6/ETcKaKle5+apVNKbudh7bmwCPUcVD
a3bvkFZvSfA6SMy+Ct4vFVoGbcFoiRBe7fs/n9T/HsonNv0fZTU3cRh1/+epzPnnJz/03//P//1P
33IT/2iQ0n92v37X/0BcqEPTg6GmTkFkc5MY8LPWwUf9T8ChN3P+UbQxSI3/5cVIK+Oy+CND9Ld/
27/RRE1Jd4W1SVgcNRz2nX+jiVr8XEWbSOqOqQu+8g+aqPob64YN7VnZzs/1DP9fF/3rv5jyb+wO
Fh0w3NZC6Pjl/vGZ7/7+7LW//O8/8mXon/1z+WW5KFVoplhqBWhBmrHWXfEPlaFMRsNtMms4TDHm
umHCXDOZnOa13nBW4Z1E8hcNHspQjmgzLKKMUV+4pDBuc73dx00jdoGWQbrPJaEhQ69/YYqOnqcs
L4wS8KRUqj2YqToP4dR5Vcc3FToS+z5Ck1rDWEI+idqcCv6IevWoyyn2lyjOGIw636VJZCpC2wSt
53CXKeelCSMOCTplgq2txzSzOZUpI3lZV891GjzMXULIkmMzRevNTz1pb8IovplH9ZG50TmbEO8k
ZNNwWgiebVxGsPF1e0/uDlq4Qf8Woav0MPP/cIL8scvm08ictlL9TVa1p1D0qB3UcOgHRLxjL2ne
Lt1Dy9R340aMuyu79fOw+8686zoM5YG+xAOikZQoD1T/poh3QY8AHpsm0vsEzyL3GYtM+mkk8UW2
2qWJFwJ6G4WjawrOqkV+ZpMcwBJfoX0ZrLNt8BMahLBaX4ot2tbe7zrkazIEq+AaO4eMMSri8W0Z
xreqiE9AyRZEHEyWiDh6JPF5L4zhMmeMasaI9IWQkxXl3ir4ldUKK392G+3ap+TZxEt4t1SasYtA
vGwzrsKmkxrq407bj3rzWMkRE445IUVW48ao7QkQc/JuOqiMLP1liplMTYJWaxm/TETidTkAiam6
Dyf1JUsH3ElyeUpChCvscwdCJkhHqlH7jIX2sURYBKsIVXQ2OFCmR2IUJA0whnhfkW0/ER9HYqC7
L1JxW40j3vGQLqTbIIXM9ewcV/o3mRqAxN39iBjMmNxLnwdf0gESR8KMfS7fmXrKbV4rtYUVjiec
n9yFqcJenaAJKfpr3OoUNGizjG4adiEZK8S0DazIHfypYsCuJeqM8S/aY4zhqxTyNiXnAn+WgH8T
N4HfMkFMHYPU6VBdq754gObii0HfFsjGM2O+h/TbcQJAoTzaPW2EuUb8NjHLrbGxW839VGcCwvmC
LiiL3rhwD7MKHowG2uTC3CRBFTwjYI/wvwtZPIyQqOYsuIGze4fNN9+NuYBWIiOwuY3p0glYlaQN
I0xZB+9pBJmd3IT2aBTjFd5LuRXJfI4EAU/S3YdGfU3Hbp/qoUHUEq8+swv8kFEOdijkv/Geo8gd
uqsdNahucTNsjTDVjw6BHtiIUt8tcdUGk9sCc0/f10jIdIg/0zC56dqk2zWZ+bWKgys4+wmtofXQ
J5PxAH0NjZhuPpPuwow+Se/GCpR5Rr7QXqXDvo1CrBdqWV0sRKr02hcZhue5slbXvnpprfra6dkL
QRmfs82y1GHUmizKGjD4iFiKPL/pZmxRHAXeQM4R5dC7X6NpuYraCclJY5KdNk6ybZmJ7J2oqPe5
u4LlTTTGqCZF7Pqt3r+WithpJVPUkZh7PIuHFidEf10xlbsGXsomrV3FhZpeOAc9RDpJyvWyfORa
/6lXUXC1Sb/yRGwg/hDlI4jkO7cMkJ+XeCQ6qahlVM6hUNe+1ONEDEH+rIcpFkm9PzcNxWtWHiZD
3I9Ve7VT9aOpbVivYGBUCs09a+HdN+StNiSJG2s2laT0yfoFOBPaA80i6SYL38kOPTdJ8GB1mrVz
BWtItBgdI8YWycNYX0qDZWnuv3Gkfne7iLSfyd6ZEy1ho2+T/RzwzlSDe5SQuLxGlCvFD9Zp4dyl
TX6oJ3WpTKAFvYOxxK1t5Mo66uJIPpsaTbUxNre5QDmD6BumifskSrfZsutd6hjCgO7GOy3L76Vs
7nW3pHoSNp1HApxyfbmAvAEviCqxryD3wT0SG3bhu6bPvxED9ZKRPN20ICCXCi9SExGCTGIpwen9
Pix5PBuhn4Q2k9Rcy4+mH9qtyK16P+TDA/6tHwG9KLrw8iYtrBd3Rt9sNbo/kmfW6OqJleR27is8
vmXD9lTjtNMWtrrJGd8S1x3pTg/4DBcayW0TEbUYYqR0xnMeMd8bwe4gFYmrLbIIeE71dAxHQpD0
0nwKivJLjwXHy2FWEXDh/Biq9HXMkpc+XM6xO77h6Y93dUN8TAFAkNCVS4+kcLJmfDMtYomoFR9V
2z1X00CWYzo/RlnmnK0aElJmkWSt6cmyLaCDybh2OIqBA+1L872NyW01aRUQnE0gFOqXuQ2epw7k
U7680ryvNj0SKE6n+6ARJ2e2YsL8om967VzW9zlP0mBbdSjkNUjGKo6fIlJ2OIB0AanrDKBzhTAn
29eN/GZhV8Ta0n8nF43M+j4mJciqH1BL+vlcPsgClt+i2luQTrAPpE6sSPEsm/JpdOl0Z8F7bxr0
TekTGaSJc5AwMvh7DvLWMHsw2uyl7ooHMy9+1Kp9ckZDgr0gJs5sHxOigaxW84kNvTHtijuQBnfA
ixDDdg6exQnlbK9l33PD/E5P50rdvs07VeyoJC8Isi4J1Y3dzreMbC8zx9uxce4GAtLSWL0ma4s4
KdN9MOKZqIDp9UiOfBdIVYOAdIszBPnVnL1NVNx0vac7giFIRMiWlpfDwL8ylsdliu7zQjuCNf/W
ls6rlaMp4UG6DjqHJtICiTb7zCemXb3WoiNIbkd7aLGZGV+CHi082/bDoBMKUsVfjTr5XgXOZ2AZ
77PTS/SC7S3Ohnifj2XoZVJQXtmjF9jyCPGcmGnOGRtblu51gH/k2TUCJCoeyOyi0Pm0RMUV1nhv
JmXz0lTa+OhOjvhIKpR9eOxWpmkXbg3wV4+NHDDqxs3XDNsusioLkKmzLzrHOqYwJb1yBC5aRcWj
CDGTp0GdeBUFFxKx4GRrVnsBJczV0gliBBqQLvulYiFLqo7T60S21hhY6YW8Lm4PAQynko2R8q2O
Xu02xRY7g7NydQ3/yETXkgrDT5fpRuuniIgNQABlUl0EUAOUKOjiGAXZXpmqr+wwQNeLHDQIRJXd
tGZZJEV9KGkoTq24WOH4I8v5DFOgPVG7QNzNnAeoQt/TSRlENLWp1zTJAYvGZ5YlN6RSRRsicFCy
STBIYdO+JBqYgDopSRuzrW9EwYWHgV7wburKg8tvys+bSB/u/SAUH43kNG0y7Dkkthp2hTlZ50mz
nrKFlmiOpNvpS4o+5yRicZ/iRtiooX6Jkvl7lWG/6BVPrj1HrwxMDYIQU31vdRIQEFO+i4mXEn0I
G2RMN/1RtNlRLBS1Tq6Pfpip8n5IUvI/OpyMS5ZWx3SZCcGdR3DE6N1pXJAc72JI85H8JYc6aId7
Fcn+dlZx6q8wG+pVxNi5ZtRnAVE97c71ZN1n3WRvZ6yXM5qsrba6b+02645CYkyw6uyxWpOwdTbD
pX1rZBl/ahJgUi9Krm2u6jOKK2iD1ZIgvERa4nY0QSaMQkBwMGDka6ivQkS5qVsdPY7Qgn3q9sIL
86T1LfTJdySOjJ6TQuzhXJR/umbeXiWV8kbZufB1SXwZaEfjklkGzfDICLx4Nh6Qc94gWoeqq1R2
mBIh9mM8L5tlRkaQqDneFvTh9tiG4StThsAU2af28rUrHS6EwMfYG9Vt4jrfYfAALdWepqB+r0Tx
khoFgzf3mrrm12Do+J7mGAh5GTriVGr83w6HMAaWE/7nSFEbzGYMdsgqfJar+JTyqlJxonuLognB
3Dp7qM0sRLONURD+MH+CbNZTotMql52zRivq3WbGJ91lIE4jKMZxjhY61C1cnOVnK/NdEmDayzpt
daspzKU5o1LXLC6uMO/N3jgGrk6oKN1ZCxll1xmPmDEOYLTIqipsr0YJ1STT3uZ+bcMaU1UHRcHV
3HOtOyfc8E/2Ij7HhbekZv3R1WJspwFUC7pHYhtl85CEy0dS69DVy+hOjvnXwHAPujFavkFOz0Om
GrAKRTgzESVIb7CWqy7Ft7pFk6txNkNWRWiRrYrLXJRnhLRH2uORFwTZ1yieP6paPnRUw63T4N3D
3k+88V1MzNRE1lPFLDYnvrfJnR9AstXWQYZkdYKrEHEGE7b+FDS99PLRZdRaAtRLxLhh82K/0ojR
xAy0bWj0AZXAY2WZy6nJKP/WxJ+AsDzPTaNzu5rWmjVaJ1mwmOaozLvh0eyL2KPWeysDwShVEjEH
jPLJFKliKI1ZKLIMd+fWbGgRRm4j7QqQpM7s2ZX1OnIAYSR2Y5rWmou08AhZ15AGCDrg4Irx+R1/
a7Vx0oaFHUXhTSQ7MC0DqYXUKrkX1tV8aYKYAKvJVrzUS+cZE2p/w41uSKeN/CkM18wqxKw0LPJd
Og701ZoJ2LXxqJFRmZlK0i2kKgET/lGUEiVxbvWHgAnplirL4wxurTw89zxmCzrOyNrrVCgbHfly
acvskmsKGWM3fxYaFAAQXPe62fb7tEoI1+bcLgse4ZLOM8fpLPax5tOMdKvXqR/fzNZ+rrDneiZZ
d/Q09bd21rEzLegIedo2sdFPKw8K6CO6XWJv6X72WrdzDPvSTwD68faEe0xFbC5VMh9KK2ehol84
eXkS7vVOM3d5E0FMa8bxPIqFaAyBv6ZJFZF+ufWeqSLgVAg4lR2JxSFLc4aRcXDrsn5t2ELarQ2L
bRPMltzoray3c8zSEVTMM43RRG83V4/QasONLpZnUJbGnv+wqSIb3kbVMuAFdDlgVRYhhm73aZHb
QWY6xh+MgOfK6Pd1wfqdpJxXS0TT8C5SMshljb7YZFoQ5l8wZciNpYp6DSTCmpw0Ty3TNMaOzY74
kp+c6wcpqifAmc4+MGsw0+OICLAywYLCzWm15kIeG+ES7J4H3rSPdbCeoTr1O6N4VsJ5DxjF+6MZ
3f83tin/B3YXYbpAI7OsP2spnrEzFd/+2EX89z/199YhcUNE4GCipzUIHOuPrUPnb8pmko686B8N
wn90DuXfDFeahssghCwesY4m/tE7NP5mKVOafAlvA3Iv+7/SO1TrPOwP7W1+hkVfmyalXD+EJdah
zB86hxqWSpujVsEer9MZal4rHs5NT5DEpifcp2Nh2I9jSaOua66iZwG2elJucrl4abhsDa0icVxU
HaEUyXbsUqJm6cGbWaQ4OS44gF3q5b5+VNF8daIs3UlAgswtwxMEr3cHYMZkp+uhO+QcTQLGNgjh
TJBPvgVgQ9sIN5Nr6wcV8NYRauzF0fAjncJyh/nvpVPE4OmLxAgdPsc2Co+I9zJAlb3lbOYxT3Z4
Ld2HP9zg/9d//WO/Vf4yP/t5zVBSMufmRigm8f98zazCjR1t7IvDlAp7hyEzwXTmTTrsg3JklBNR
Z4CY1/a2WQyMbI5xWOsENzCgVXLxMarDXNbNbjUgvof1/I1zD2ynNha46QsHuBZRnjgIFk7sm95e
PhOUyzvgEFt9FJmf4SAh6fndaSJnw9hqJwogznY1HoY50rxSRzwxqvxOxomniZ5zdbX86PSvbfEq
I7wMznoqICiEM/VaONpQl6zi7xOJ/xT5+6vy+uc1cnTeHu4O+4X69blyF3duHJjMBIYXe3acR1vY
X6PKXk1m2DLjyWIBtwC+aeQjNjoB7aa1A8u4U3aYbKk9nY2jKAuHQL38+f1bmXS/PPXoIXU+Gf/C
kmgaP+/wH576YoxlhxxXow9VzZ4ah2BTU7ZMvCj7JcQKZGYxHL41v7A/RFDPfKzx0MgYPkZDjmeP
zqYXx8SscOas4D6viVjB7HhFRjJjnvUPjaV4jvmqN9cq2oY6PihJFwvE2nmWKKzwry6VQWA2qa3Q
aIZ4b+uoxAu6Tps4n/BE0GDVGxqKS4OZQJbVMcOhhDWfbHHHwGZNIUn0RUcCoNNNTz1onw0v77tB
CuCltoO94WSfU2VdmbjPALtyKoW6A5MCztqbKwRcDuWzVRkCOUZ6HAdkMTFhlQerwRhM0YoJw4g5
FSraQrI3L5lo+W0mmxhzsQY0pO7eaBkDL8N86ZnC1lNcXbEWnWQywSyrbHuHnP6qCaIxrEzDHehm
7UG4lLY5+iFa2rGf8zVHA06mA77ioAeUZmX1IvA40YJTZ+4tIZSJ7ReYdjV8Q6dupgzX4o/Slbdh
CwFzUOPNTAewLBZ1lk56VXn2Kcph3PU2kd+z8xYPWXOwFe22RPa+65SxT2WDkKNJAFE11J7hVJzm
Ir+x4fF7dF5W5xfiRpVpPVGo14k5pGZMZGiPwbTLY1obzjh7Bb2xQ9y8VY0Idubi4FwU0eDDHnIJ
vULhT5/S8LA9kNseUxotzmUJrgYT9tZePaEaU90qam46lg/sK/U10IZoP7LwbEv08xgvoF5klbmr
q2G64EQgLZhPSRxbNftTr/lOri13JX4QwlFv6xbktTtg1Vs0modFX9zVX6ckmO84zryAjxKeKOPB
m2C3+oOeuwQAEGc/GCWsqS5/BTeEGUAaGdI4SqfYOTZmgTUXM1c1q3ybT+ltZnaYo+r+OtJ8SRvR
Xpo2nFHDgMwXhhMeYL8wLCobnrCyjy4tiDtLK88llKt7AMDvZurY91PbX2YWLYB92I6Jsf7mRnDj
KhPz4xyG2HPjDIJ/nF3wbuIX6no/r5La7zMAIA3gX1rVLjZkke462X8ZwrQ8ky7ZHqJJM8/CLJQX
KEnCbqqXnllOiFSrF84Ys5eM9euCvXMTpK3l191I92gXBirA9xOEe+AqLKyjvOs7IGuD4rEbLMcL
Ayxs1Nz2LUbsiAow8FO2NTGVRKekIHv6RTL5Ffm4Kxi1GReUb1cipEyvKbn3FRqxTU9SwQHs57fQ
HS+iszuvjxx1dpiE0wh5zMOTYgGkQ1w2B9W1NARt5TnArre9tHyRVSXxltrs6Vn+LjWcy0YK8qOc
u2NsGngMuzHyRZ/d27zdZ3g9ic1wrZzCAtkBgrZMLDsIXushaMm+drm276oePDXE4aynE+CEjOXF
TJN/zsJw79QDm2+F1IphWMsVIkx9yL64cxz5SaWyXS0Jba1OkYwka01f++0CC2imS49tjm6kwVRP
RsTQmUCDI6VDj9Ekix5O4e2Ydl7Xjg6GLnBUVSpHWAgMY3q1eHSD3loa534TBueOxMxU6zmCVO18
N2CHNLTgOgbhA8chrPVwmCivD/hx1LkSzbWRkJOm1ejWjaWz7wtoBOSiwfcd6KITJIO9kXaY1+fd
iwoqdMWYpw61u7yjSa99TiIPfUW7GDbshJ4DYoiJjRAtg7HrdJn6Uo3Fnnbgl5G4KsLDlm+m5Tzq
M/QAWyvg60R42+cohlnrqmM+ThTqtpWd9ZzDU+JELdyg6c7VRkBpS7R3jeXcZvZ0KwB8QRIqj1WF
Ybkdz0BK3ds2SmdoQi5rZwM1pG5eNNvcY0GIboIOd2RtlGel0vepQ7GoF3qK07mwj0vbvOnNHB/C
TqEVdofjTHSRYsHz41Ln+CSsmlwgwDJ1PJ4cI14dSb25Ze5de23RWhtwba+JMU03U/RGnw+NrTtw
eyrb9TMwulFiPOFxb3fSoiar+WsYHyEv0ZBQMss0F5gXaic60yajkZJItDEkpKWG52gx1uyK/Dam
/wcc0sLfMzZ3WNM2sCk1LxZtta9leFqMvrv0wA1Ta6QbUtnhTYqYdAtsDzKLCX1wYdjEJr4iySwN
g2h6awiWGOl2hxa0IMACNz/0mv69kNAHQiZOYmJBDul1YJYkuzsO0ZbTwjL3FE6IbGxrZj5J3ymv
OWcldnMYVfGUso2cIkyy+5rMon0y8YbzFx2aAZkfTayHKB/iXUv23VY3o/jM/BrbPnkYRPrBHOtf
kzxbQ3BpHCo3zh8QxQWem80gPjnJohuiY07zmwVEuH5lEd3MQKfeFsHgl3I237Jl2LNDTSezBzti
a+KBxsEuwJO/76xY7sonyE+1l7kTHWCdbb5OGoOLjU0/TIyj6gp5O5PFOAorvks4v8LEbM/8ZdJ3
AjKzGN/fYko1MHjyDidx/uLMkQVZv/4eyCo9tAvNby2t74eozyFBw0OlvuFealyspj4vTuqA4sgP
xGrNmw7xw7ZJBvor8s0p+tJbFmbOIhHazh5ep2F+jcLK3mhCmDc89HurVff0MUDA9qeRSLLbmJZL
KBr92lbhfcBw7sD7+BQ2E2FtRBCPibxbVNldzTUCXptU7Lt9O7J0Jn7lB6OGnbKRz23eF6ch7WYv
XEKNmW9Ma7hkmFf2NOIJ6Ew99AfiNkz7LU5o/aLT5OJJjtJzLQIHKJtxq1NBbxH6dzcmqPBsJeCi
BiNtsejOIqzd+yqLz0ldBHt00PTVqvK+VUl3quzkeSmI7ta6JkOLWUMBzSZmsUL/wTR5K+LeJpqj
52V06MdKQn+bpvc5GgUbkZovNoKIg5Ewl3aGLjpFgTiGcfS4EC10Y9eG7uXRQvAgGk8qR3feGuMk
jpYOwAuUdDujI4vy+LaL81fEKiCAleAB1whX7sVpcAN4KOyyiGOmWwRzOxMSF/C09AaPmrZRaZHe
jNQy0HfGB7Y5z/KRhrwZvavtCCHFZJBq55gEagJWx+G8UAXg6EAQoTkVUTJO4t4EZkMrL6eG1dzs
SDwqotTK4Rd0DIBrhji6owmPEdR13I4kplSrADhetOMEOmUqumiXkh/jd017N6mWA1E6veqd1e7Q
U5TnhAmwo/Xkz8zWslVl8m1UksXRzh+Wsa98vUG43SSln5T57KVDcSVew9imEpGB3vUEV7JPZ2FE
FJmDMapcSOxiGHeyqoj4zQmNV+Vcctc8BuToYW/dMQMsTzq5Vdsyc9trGNJkrQoNikyYz28Tjwbo
FIAhOMDTmSPsNMb7KRi0PbEJLoA/MNzj0i6vQ50T5HvISdnYl6bhAyhIH+HKnulQFjtiy6LDlMk7
qIQCOgr9q5gtMCjim7gNbvrGFbwfPYcHk0oEhTDnWzuWfmftsJNZL6FFFlEZ5pZftPm8gTpZbSUu
lp2JudOf2+qjNgcNrkbHKybkgjqAqMoOI6MkDgWdOJm1KBakr1H0VyOt9cACxaORSuXXDS34VNG4
dCEe9CZyIVJiAuY0WAygqycDkm4O/czAAnNnL0yDCay5rc34GVu+YpNneZCser1oTr0ThNtKlYrH
CSDKEuFOXXgJNnapPQoBbYAnjD6yTvidlsKgkOoBY5HlNcSi4nqJNR/oUb6esBEcWWqvYr6TpgsW
0Dp0GL8O7S5Q9atjoDYgzbvy6UCMFO92ucWC7m5GZnqbxgg5wMSKuaDrsjTU7iZb6njHtp54CDlz
Skfex1xVnwR8z+x0Nrb2VcAEz7PYlQtrnNUyjrGd+MhC/aJCnW3a7g/Dkt8O0tb2rFkvRPP4MAgW
P9BhampRkZyj0tH2sznc1nGvTlXIgKVd5EfHhodoQM1HNKGcjJrgSL8lZYvp6QDcH7R5yu6r3Hos
o0gjxbPcDrPsr2WBzkEWvNXaEJTHtvmcJRqkeYA9nFiY8/E/01KM9FdbBOEZ0cW9Y00/ljbOT6mb
OUi0Ik/m8B4XTBjHKKn39FNnygo8Y4onj7gBzrrBZ0xG5Kll9RNm9mz0iMckWs2lMG4NQDVFEqhD
k0xPZU/nRbfGC7TMzAvu6QuM98T5tb6Yy6t0CEYcOd6AtWpvmuYprdz4WxwoP8I/vgFM0nuMt8+1
tYRenLv1LkFlq1bepwD8mUIppZz8DIxR+qQU9XCwdsNKE4hWaui88kOZ0SzbcuG9oB26SXlF6cln
DxQQRFcYrJmTA4avnsUTrdTrCKRUA1Yar9TSbuWX4uaVK890BGzKeOhrhc5LtMeiRT/VseTtlz7y
qrCdLyEka7cLadbAVrVR9djQU/WVo+oAVJ1Xsmq0MlaBAJGAjE/VU033ajLrKxIHrPTKZq2AtOrA
WsMeamsh4Lc6DaWvNdHAdwPMTaFrPEcr7zVF7cRDjzVvGikWg9SLePsjekSq/QgsmMhJmJjsas69
oRN8bJsfnR4C+kz49cITWnlMEz2TZycrCVNAFbNxkrTflYnGFlIZWFT57euicb5Qk9YkEBfVsV0Q
4ZlRzSNCEBtcwTujBGull/AYDEF4EKeC1MMtxybQV3D/3f9L3ZnsSI5kWfZfas8EKZwXtVEqdTRT
myffEOY2cJ6FwuHr6zCQQEVaZkeggd40kKsIz3BVKkXkyXv3nmvsscvywiKt8krP2FuD26MJylnz
WePBegmwcmumn9/jC/zVmfLb7OaLPnA0FzM7m5P2WOQ08xQz8en958lvh6DsDeOmstLrjlzQMal9
moUAO+xeQ5YcfXK3KmJ7F6n+aDVjYMxMlu2uYut24N1VVX+VT9yi9eIzMaOZEDfQykO3BL3y3mY5
3Rcd+pIZa8d2F/ve2Z3o0rWrxFiHlb2CfLG3C01u04Hk0YVt3OysR2bVHnd657Hi1rdruIptxs4a
Qm05arYHM11l913UqtBj/W/QBsugHbqjLZBYZ/6qqSCkIuhTLigROHJgD9sEL8u2GBANItRb+d7t
yWt0Zl48HBHHwECmRt+Sv34sks7cGkndBWNtB8vARKcDd77pUu9XQVJ7iuIRnErngm/jlto2D91E
tEjfcSUekFeAWat3Yw14OeJGEyS2y89BGIIeXS+Nc+0nFlj3pUP+R8NBVM4Fqf02zVQFrZ8Hr0yI
ZTbvYyk8XmYdzfoiqAxz/ZrNkoRL+XvOBmDVXOA3bjckgYzLJ9GKMchKXgWHYEF9PEzu51gV5jFJ
0j0vGSW7DkrBaPnubFjylA7LPrlzknK+rnwS5ntIhxt9fTWFXhcPqgLpqyenzBCAA8o5PpRihf2u
L5s1LPNu8QTAQCG5SeaINVOSkHsDtQx7OU1FXNm35agfNLuyWMsHU4fMl5TTjqvu78xweX9BfLTa
xe4sJkhwC4NcVx8zRs+gUTC3LaXTagWxsunIKNjWtvtcMEOndOeMyk08wE46ALibrGsT9KjsiAkw
8+jFVvG7IeuwsBIo+sNC2eGgUrLa6c2LZbKPNGaBOWENYe2hOxnqkrhRgA8GJx5ZLyhQgMvuajvm
dAYXO0xaxuw1OeddEYWT431X3fIcE0SUARjfgQPgSDVTtbfUWy2IyTAayAVQy7xWfntEZWFW4NIJ
Evmiz9jWyZe9NStjChtVnssCwtxUMHiK0gJmdSs9Cox6BoOBOha/F5Q4kNxYM8yI5spsAR+HekiP
F5IDvBZRDWFUi5ObvuNIYISd+D6IEmsTLzRTKx32ad3T87HK4qXFQmzkiERbU52lpw+7mJ14m9nZ
RYhWbVkvBLOBXPHKmS0EsRMZeptelzdr6wOxbHsvKoGwGTFn4j8svE33dpPc97EOmUj3GA+7xMfV
SGc90Q47HbnivjDdJ89lACjExAHhnJwUb0beU7n3iH2B7fcns7XszxxJzaj5V3i0XptCI7IAvroT
USo3ksZkn3rcxdEGIMuErU+vaj71sKVOjZx3kVPJbdY2b17HVtEM0yVzuMuCiY2PBl2coEuH6RC9
rS/xjmNPbCt4bKeVmMRdod2AiIbvlFTymoCi76llYo1OcYAtXRcX+HxdlkFMtXkTyf2llZ74z4T6
JUcVezepCe6z71ZKmsWQMaO1auVuvwcGAUDeBxwEZG47eUzAsxlWZCXLU5Rkz5UxO/t2yGgpzGGy
jGk4Vulz6lU3sipeKntEnlyNv5r5JnZoFtqK+U/itoGuTG6HPQEq/bjnIvekaTEaupzJBsP3o5mh
Nc1BhgSiQoKspvq5j2ucJQQWROPDZNv04ReD/lHJDbazqgOoffvgF9YDbcpn2bCmcxIQ6xYPl+dk
QZwgRCf377rRFfVh7F4x0wCTG5FKbxFn1HUlAMQMSUQJ2of8l8mtMIjnBFXoini2CO+kRVWXoYjR
MnGKevtREAYSgqq+M+vltZQN6B0nRw9syXITlygkK/og5AoRxWqadB17FIWPDbTFLnteJABJA0V5
JKtbuuSXgugw9jNa1kqLF0B5UEIgUL0mQgQxTaoNNx5a8lRiefrWj2rrYDrc43sU0U0uu6ek8e9U
7tiIYMrnIrluXe+6z3+rxlZIeAiP7subRiRYs5i6u0Bwtq3K/dMQLfumz47oLFZTvvUhMx0a46hg
grmI8evGOmVkVTPmNmgs2B5xr9z1pr0U1mE2QD/QD7mp4oZh1uKzdlZoHCK/nchZdEnyULkekVPQ
TCij44MWZ4hb/KgM4VQFnq28wE6Jkpfzq9+QzcU4GqG6qMJRttd+j9QMQwU33IUbaiqiMy+1HvaV
qaP6qfGpU6xDeN0ADPvtLlkRRAIJeZny09VznG1JRrgx8uGrMpPimMqXQeA8n8yOHOmVWVB0byVJ
prskQ+4hhw/Mm9t8bbol7lsxTR9+w4CtLI3DXDUfKKLhtWajzXFWfE0+4QoVXvChrnKaegaajmEv
6V9I0ismfWGtJyi/C1/d9gc9QVKatsNT3JavKYAoaaobTXHaTO6NIEtvnKnBrHi+q/rxrozoAtCl
jR2kglShBd/QKXFPtxYoehHvq0oHL768VUbBy8GXC+rocbTTCyMA1GeO9uII0PtgriMLCm9tlt95
ukCyHuZrxUzxbJjThzLyYz/BNS0a+TUVGWws02SGVHx43InD3ODnqMpJMttBTmQjzbNzn6TLgWeL
uo4QZf5qn6VBDToZhPSUGJ1traSFB/26YjaMurw7OEtC1ym+zWyg6w4Gxk2MSkVD9JoyE7EZ8JCz
XJFAXN0ytdIPbv+Jwop+ySafIL7pwyv0IpyiJns3e0UEB0o/6G57BWblQVsrgS4i5SqHShEPoxkw
uWC6CavKQkriar+LGVJ/WeCmTKfH1p+PUeH9Urp9zxCjCswJUGc5f5UDu4hdnJ3oRNVc0g/YRiXM
Vi/1+A3ISEXRBwRg6M7tgoRfJeaZpLUQvtyb4zu3g8N8Uvg0UOPPZcblK7gJw4flkkqOrU/2yJTf
m3UiQ9E6n1w0YAKNt47TkqjM5NLj1ektfdwXOEkCE/YccIHtpEmXRodGbTnQBa3JZUBcO39aIFCR
FcPES7uzRPe9knCpIqbfusTfMuTPeU3zIRvS7yGpEPws0Pvt5NjF4J3n9KYgbyTu11t5lPgYRwn7
AQi+orksb6+X7r3UgFSYYm62TVlZG/kl4mXNNoDcr2DpRUXJ4Jl/Ubd1t7P1XU29NL66yMGlL8Vh
4uaTWGO70xuidRrnG40tcQv7xtT7be8YO5tIXWBgMLGm6heT27vJEfk2Qlw41o9t5DhBYoKSwwbA
Jq8BeoL6RbQmbG/S3fqvuiM1x6ZkYnydb8WUrKzGnnlPNt+3R6Y+tHDh1pFWsDw4dfdUvCuHoLG6
9te7ALsYPX7GLInOVcK9GDH4ztmM7hiYvbZM3XiJwOg1gO0augyD31ZMPxwCCmM07BKHQyNob5C4
dySRyIEOj7LSSwf2hgo8ASHjNNncrxwC+6Yh1KB2aG0Ug7frUBjnRdFuZn1gmmcn7xPZANxTTRVY
7p2p4bOAkXlpa+1tah3CYHI3iGsj3ywuMRRCB5K4cEY35LI53GsTHseynLK4NcCi0xMbezATi+Ba
yUK37vBn3kU1j1CxUueE89Roa8wa0wVFMt4X36+u9UOuOgoEsitZCgzrIuDyEDs+u7pwt2NLddi3
12PuPyJGpskwATmAAzITXUlmKkyTzH9N07o7T8kUZr197mSH1Up/l07+lXhUzrSKdLJqNss7U3Nz
EPCFZriZDrOAJqYatXButWrNm2qZ8BUm1p4MsfjWWIeJ+Udm8U/nNnkWKiFDxg2pYLGREQQ5RN7V
aPduSCzNOh/0b+nJB0nqH90Eo0jiwxFn9n3mYFs7F8lv07MrwDVhbC4tQ7wBy6lW7+yCG7UYZchN
8CBxAA2OGR3r6smlN0tDtj/6qqEZK1CGYTBAwK1Lyv7i4KbLE4IGL+hs8QxoiZEdxMVCqinkB1ks
2M6d5FsOMUkBWOz53mOIoeWa9lMbwIJ3rnt6IQNhqoyip6BpnxpltNtaSge7zvRCthfPwluIoZgo
u70YdLO6I9ceYPZM1kiJd49LF+eDJ1N9O9ILAXF5TKqYiKXSD4nRrpkLOne1CYaiThpMsYakkuz9
V0jZBicrtzWZ7Rf4PXtZGDKQU98ikmfIjppvpg4vtfaWUWpNKdNhUK+vRYOhp56/MOheSst+wLka
kG8lL+R63Bd9duNVDs4Mm6Fs2VnMM7irW2SFhI25Lvd4PI7prnELplympG3jYc0baGaZZv3uReO1
nZOrq4OvX7ytJFci8hYuBjG5K9LYAh58ttJkiwtjy60r3Y8zmRVRQV6IhuJcXRKgaqWW36Ra95Lb
LtaPstgXBazpBWwlxTdMyQIlEHMdjskc5j7dUNXTZOxdn0DwvNLC0n5P10ELVsVxT4pmF7rSOKUz
RNIWIuBBCbTsMKwTwgQiztahgcHY1u2uLAHBD8I9dIgzmsrUtmVbESQEgbXRh2Wnue0NOjz1tOTu
ZpkawMS+L3d5LFGLpOklM7tpJ2u4Zl3leFdu84SppQTlkN0hjlCbiTgRGEbmtm6ar9HHL+eMzILV
pB/mxDq2svVv5oF+qmsTA1AmNql1zJ7RKEKl5qCnR0TADzDxbO+23LPMRO5q3XjrujQ55K1+opQ3
du6AYj1fWDOjyK87zR5hyOSvZWcDJHPdMmghAJLskpx1pI2PbOkb5WrTwbCgmU4TVXSeL/UxPrj4
y648krR2onf2TTF+wID/1suyvMk9Kwk06KqVJaOw0MDpT0M3XEFsp2cex68NtkYMFDoD9Sx7aary
PNRrfEqN+pfkAyuclHhsRsTSkYjN0IgxIEXqJYpUfmqITgY6z/mJ+ScYY3Pc5Xl1m9ejCwoWp/0k
/ClM2BnJF2jDps6oSKYSHhfHmR4oJuq8bEBnVfwrXe2xkebWIfUjJyK3uHkxkPkmPDs4I99cjNBm
Ads5LmCNSr3dJRbBBYNx76iLtCWkGDfTjwp3LelUq96suqFEvnd7uu1N259SEEx7+nloeiAI7NH1
hIsDILkVVooQBV/umoZCdRKQDfP/UGP5Lz5vfOD876fJ+1/+yP9PVvB/yi5Rev2f/d9B8i5lHXfv
5X8QbPL//KfXW/zDcU3HoStKFBeqTdzW41cv//u/fP0fNo5zb9X9WYalO/yb/1Vsmo4NaVS3sXS7
8Cv+V7Gp/wN5pYGgE6HlH//F/xvFpviJr9MRjHqkFlhgMoTj/8S7GZnR9zMg7kObp7QBzT5AMnbr
SdM8NX4rAgRzj9Qxt4POaL9xFX1mk9aHFvT0w7fVnKIlrkaK+18VDPexR6RhI/xFyk7dJAxs4uW4
EDCVAWBv9b/RTgqe0J/1pmhWDU8XNugRbEmOa/3gs6hykTkd4O5Qx81vb2QTj1P5REIYedptjyVR
qc+OPtQ4uJxZtIFXnB473hRKtsGtW2jkD+vk3VnFjMkKx9DUIL3o0mbXiv6beCENXeHyN5JB84dg
cIUVmgaJFeh4DY8AgR9YF7OWepT2TntICwSDbky/BLDK3qlMGwSqfEad/kouUHGrjqNluBebi8rW
bg45YjqapAwyLUfaBxioczd+gEwTAek61WnQolst7Y9aQ3tmkSvnTc+ep+nY9Bgia4dQDrvo1bXX
Tht9Tl+9aPoFw7/bL2X68ael8B9kreZP3Anf0bP/IKw5uokc7sd3nNqeZsAi+8OAc+WMUWlHVVKc
S/g1WlMj4lpnroOkJeUqTBINlvZL0r/UsSwDUzKHUZFYtmaXf+ZktRGqp/ZOXt+Ab/E3uc5MoG9I
9pxRPayCkQitPE4AfITE1hoKbm1J6n0zmg/a2F/BKXkdfGAnVk0XHw4e1GHDeonSDJy2nJP90GWY
r53a/Bvoi/lDEO3Z0BNdJKGA8B0fI8iPF7TRUDf4DZywXPo0Lcrpzp8JIDEiLr1DzSCdRotFRM1+
FJiCcAYdyVZAwGzA+kGxSL7z0tRHtiHGEN5w77cZSbYmiyxKhy1lBkW/YUyoMIFUY/444P1gdprI
9Do23euoJd42c5rXopCPpmz+Dk/08zf+49vxBalh2ce8n0gbtWZ2uhovZgMs8OoVY/oT5/O4r6Po
XeRU9gmcdM5AJuUjSU1//GwYxr+86D0CjXsUGTMtCA0vHaYO/oz78NcvofEfPqDQbYNhnG7zKX8u
tKqoy0aiy0M9bp+ZaloHjCrMzIteC+xY3KaSuZJuz1/67N+jbqZTgpc7L5yPtKGzLJhtUCIA0474
xy5DizXl8PTXH1L83A14igLYh2O7pslR8fMdGRVN1oy2AbiN5Q5VxnBoVrhliw4y1DAh0lYr/H1S
iY8+c2CEFd9Kde1GAfxkaIkWzWyHYocs1QudmQTgKMM72Tod/XCXyK+8xXArIxjnLP9ojg5//fH/
OCH+pPlfX3GxLnR9fcTkdq979J/Uz0SYZkJ1cUdrSO6smfYCO8omt1uOB2tF4JvVl0GAQxnPl6i5
Lsrlk0mVhqGPO2c157cL92ZkFn+z9P7Qzf/4XCbHGj4ES1+J3evJ96fPxeS/sxAOYokf5PiUtvkz
hqLdUlugk7PyjC32IcmYMNFBoYlbJwMB8VTy0ggiGDvm8oabEzJV06HFRlM86g0ym6IZw0RFn3Yy
2EE8R17YD7q/L12U6CqtSkrCpA0rI/mbp7we+P9y0vGUAQd7ODjwCDjmz6ds9wjzsG7VB71cfrsN
XBYDDzpRMi4Y9LUvS9AnumwMSoTH+MdoRgNvejcYsSE4Yh3edJOvEDg81bH9jhC7olnfx/cLWWLM
QBnG2LcYki08nGGjowob+rbcj8p+L5PhScPstzdaB6urnh1Kx7sTSuV7iPhBOtMBq8uSXpukIVZE
SA8MB7IDjeFtxeh8sugo2MwlAytD56gUe2618hENrz3NSZZtyU0ja7RJpq2Ww3jnW+ZwACZ77+di
Qgm36qejtOaXIU0AgctpqoU80+jcjqAdA/KqlyDul37X+h7acBCq5DTotOuT+YT0/rWZCX6jRAP6
HGFdreYqvXN8nHaum7jI1MgGLXcRK+POR6OTMia/jUmai3zrmxw9ebEc82w3fbongsGixUMPS3kW
LldvfCIarToJO92SE4F9pXz7m8X1wxyyLi6LDQwGHAsMaNSPl1jvB9Sujs44adWR9ENEKKNO8uQ6
OfekFng5w58FwUDifBfucqVQlzq5/G416JfK88rQSIZ3I7ZXyMTfVF/Ov29cFmA8yi8Bw0inBvvX
FcZXzhJFjNoBe9pKsybTjL6SP5BSsszjJ3PWmU5KTP5XOu6a2j07hvL2YlTvbiSioMcDHKqB50+X
lb4gtRLrEPmb4RnDlTW1DLZTBGDEPaOoRvZ41iA8bNui2zF49l7x2RGNoKvQdYzuULna+zjN4jA7
bnSEOXI3eDTSxJjtxrac9lZXfrWklCKFcZHUusm96ObiFPsFC9wwUvIcrP2UdfLYwdhw/N68TAbT
AlbefQFEaYuvLn4kD33DCTeFoMOcA69ybM/GQ6tQQAzlJYJPcq4XrKB6Q3aDVtCHkNrnX78TNo6x
H1uB5fOJQNEAiDLEH/zuP21suF+mWkmDfIZoCMH4EM5YFwS5EwHdjqI+RKTirMnUFYmepRtqJJzT
9jr6lWde2ZAKLCcqTgRxIkSMi+NSxJeOBIej8K3N4I0S/4Z7tCQK4EVH40EX58ZnEncyDab0Swby
oYlWJnANi9W06bbhnw/9afYRZae/XX8ICa0AyEoixwbV56tRtVf4dolOakaHxmbP0G1xd4lLbPWI
OqMsMcXOWvFWIiIIvIYpTo1jOSwgxg99v7WB3DMl715RZ4XSJQJ6IQxn89cP9T/AOXHTeZzChm05
/r8RchsX4dWkiobETudCenDFKKb293Vp73S/I87RuC0Rw4qkILS9MD8yx0H/PdXe9m8+yL9v9C4l
PdY5W7Dfuz/rZg1J5+p4aQ7DjGDGmNonzSVjpFb3c0POjRdDE149bAb5H8EqGQgcoY5//SG4lv47
eZIhH8ZMCx0eJLSfxGACTkTkRkt96ErjWRF9pRL1KRSAg8HNsX5SQP1xusMssaRyrobeu5X8bGzO
TYhfL99hEnADIRuxnTuN3ZszZOfOCMB1/CaN5txgIEQlFiH4iWl5bdBrl3Q4ZX8k+wUvOXEx+7m4
MLWRV7C7/ZvO0OSRQcUpHwYf8JD+q1sjIMrKa9G96IICEkkeTfCtY2K8XazR2msrv2RUZMBDaaoq
pY5rAM82MwkFqk06JrX6LtJU3s0YT9h3vI3jMaJqJqpuHAvPS8ZIx0i4BlJJ4uoFZsm7bu2ztYJZ
6aDHxu10pOSMArzeei6YvXtNWOawLxK4OOBoQm9WaLL18pdJtavxypBoDoFpUtFW+tk1ui2mnIVV
7iMjBs7QP3b+soSDkT+1evE41eZtnjj3/qRToTTAoJpW3HvgvuKu9G8yODp5BDmDiYgJ+ChqPFKk
SQiIuY9vusHfyYrn4BGxBXYJLjpSMUkPGC5Iu3zhbOeT6DHSJiaOmzpCvTE68veiQ8kYiWXSaMIf
+oyMkTFz7vt1Sg4Bw0g+Oz8iJ3pCI1hoH1EXhW0eHyan+ibX/FvFEjlRRDvVaPtt1YF1EBrjm8wt
hi2qvprwm/KKm1G5bengV3FYlN5XFhkPEeWMnHLAaGN0ZyH32OgV/b+EYN1A6gCVHTLM63K4LRtm
Eqp3nqy2VyCSkfpiZUMUjNBPDXhy3C8TBHRIwAGz+vScELe3EbIioVDaD24yIcr1LpY3POcNI9TF
RxqZFWiRPWtE/VpEHDRGGqZOvUedHwcwqmFQeONrzDsMH+QrWZz6Kq0FHwDjkJGw79uEmKYanV80
+1tHWfEWyt5nqpgn1yvkw8m1rT4TfjcJcy0oW2IrNU65mUlUCOxu3HbMIJHdBalm9AFWkmFLeuFG
IXRaJUR7Wfn2tUwZOTm85YbWfvREhZ3ElJ5z11vAZqRUIcwCXRMfkMza00CJZlCf0DJFAwQwa7eY
Rn87Frd+l3fkEyp5jKWDxBI+LHz9dNvP3dErbHGLAOyKMJ/qRCSTd62VCHQqx8Dy7mDzwRp64l5H
IrFZHwgP/zZxSF6JbM7CyWy5smiZOk+GLg+m8k9GNsHNIh5O0whohxSUbaSBKapHABpUynhspY7p
XPio1ZC3GNP4AThqZVcxSG9Xg2ERUfDOAPqtMsMDVQ7+FrbCfobCNVhIzyak0T5XZwiE7afViXOE
HXSjx3fjpGsHks1hXMyqI9qZyPu0vfjeL1FG6Q3Jbxfe7hgJmoXuVTQzrxnFlancvVc4+8irPmMz
QjKzYJUdK8Ym6DzpCTFWcZ2LSVlIBvaA+YNGhk+ja7Ye55lMA0Mk4MUIpvHNFqWG7Oy9ghhnpaZ5
SZrhNutmKzQ7cefEw5frtVdFP11aOb8ZiX8ROLF2TLqrXTyi05h3ss2eXJNxeVFcaT0xydM4xHvD
TRVUmJSuju0TH7VLSNqIMtgWYzEfhHjN0bLCt8KEIzL4VlqO/SVNPsqZIss1uemAABQ56jDqyRtv
MFFwZ4zIaY1tcjRVc18wS4QVZbnNTeJVOxoVQNKqON7qVn3shggFWM++4yKFdav+bFCo2lYjAmaY
DB41+8HOU/caJdZVmSkCUw3Wji/d26LxOFfL9Ga4diaRcawuAFiK+XGGwM9wEbtihQpybZvuox7d
GCjy4yLc+poe/a1o1td76a8cOuhp372KiJlL0QfQaiAWseND1fgwHHpB3GDOzaRdzSw2BmXUMwtx
9UzGbyNzIYcXGk/ioWbQ/AmkCdVQKu5GxhGUHJKAMhc+Q5BUauc2xckW2pVh/faniBFuW/zuaL8E
WV8ydFQyDRjggQ6pEXVERf+GiPhK6NSPTo00HWnkRnZCbRtNMHQYGIigDkZlaRjumo4pwrypr50S
Y3YU83jz3uowCqjXuUwJbhV72+LXSo36izbuxwQ9EOfMbVv5t9SI9Mt0/YlogiZ+WmZ+9QJ1ui+I
biExFi8loaFJ97h041nPUbmpJf9czz9huXit1hBxAz00s9MSqceIwRRGDIEX5M0UD7npPJqYnOaW
O9HYH+KMFtO4RBvuVgjAKFB07sGJ7mncAUmKLj8WPW2DEY1hkNT1o4zJ9NIV9WiTE4ycUfJs9dF5
8mOhDor2VuFBPXRd4gzR+Z2WBh1I2ZdXiqxzGEg+NXS0ra3G5NTB0qunPhIiXozW1L9mx/poMWyu
6bVam/Hs130O3kWtLRSbOieGbqcUJuWyry39kJnluZfT0feqVz9eoWKwrIb0LhmUHmp2inm8dDed
TiIcZtPHuYNFZDhcPUnEW590jSLcK80XutEImhdovUU7PpLG+Gx2GJtBd4CYRKBTaU8uHIxA780P
h3sFmwC8g6l7tG1+QzS7vyAuY0J0yRuqfmFH3iNHeBYln5yZ+9ljwx8xP2+zCJaVee7mkXDrqf/V
yPalU9FR6+t00/vJG6H1Wye75a1GBdbkDxNQOJAAxhHX7QVFF4K4KxdPCQPbKnQsIlgNMYUMFg5K
zTuuVp+tS7yQWeL2N9QGKGkS5Ib5mJEKPozGgfE0e/h46RasxqbF3xZHFAKKGTKR2eR3eoTq4Zg4
VJB0riyV77iHHTXkugerF9dtPT0PxvjEOmz5ZsleddOVlnMrGfQ721gOqFmQxac4ReP6W1SERUNz
w3TOSUkrt9dJaAS6tZ8W7BVYfMDTmOC1YvhX9CR27iisAODanp7Fc1LHaNE4dyGmMR60tLvYkXtP
lg+Erb0MvpmEGNqIUrPRDRt6e+9Xkx6QHQUWwBg/UTGi2fG39hQ/ZU4Miapg9y4VIhWkkuSEOXMG
wMJm3bsZajRiCe2EVsIUIyX2G3S0i6N9+A5o7jxydyk1KmYmLCOGHPdNjbbYG49a4Zwohw0u79jU
GZhTDEzuCantHlMtsijBntlWSQnwK0bJNwSDW3loQxxzV3reL8t/akiRClxLA8YvXLnHb9qi3gph
wlxIkHhZPCLLlQIQMEHArPT7ZZlQ0/spEEOEgVwmmH7kXLt8ytKNlGW3y/vihgmyQM1XnjN3OXnr
nJTTZ2zYests/i2LpkAwsGa6Nsill14xWMeTHgzCV3AO+mJXLwW9dvdr6NKCln5EpPaIobLSKbZy
l+jtFLWEAmpReRjVUXRsaNlIRi0y2Q3YEILeT8etXafGdQwC92q2n+okuxAueo0UGNbuUgZJAn2D
0LhxrxSsBHwzi4PTx+PpHGk/oPYlqMWYJ1Tzho5tdsrDlFSTYMLziW82uh3LCPeJaQB+QgGWr4Vv
a/RMdBljCZ2I4By8LpbO7Lb7g3paYtbwPVTiE3UW7fbquoGDdl6LK8Bspc/wpc/VbsopcSjGTK9t
7jrhgC1rGb7Ynbi3HCQOQxPFoWhQBSNL3DuSzmxDSY0UouHcRJFPiwmdL1h41DTnmhm+3eTOCQ/U
hbtLyAiFCEu8QIgIlhaNyi8yFm9lu0BVYfMe572yIwiUEeU0y7aK1S8bNdh5qXUKAsk56fdEtOnR
3nLURLic+ITxZKFi3XLVh4rsuC/5ihBzFUFAZmxe5lz7bCeS9WLzd1z/qlW964jZ3jSyeoDKhgTO
xwJTV7s0Ms9eZT/rJCIG1fCkrPFO0g6EhqwdB1m8+erdkXy7XEd5KiY9ZG/dJbxi+TSQ8YnZqGF5
6Glyk0XT0fWRiE30uMQq/cubL5q1ulniwWSoGMa3Ai2U1fnnpDEGnLz6I78pfnEOveUzGrluxSOp
5pUI7Wk++8DJCsgCkLgwYJAmwUByEdfKh16fe94rq4cf5Nw1yQmX0VkOiOoXEICrvHKLzR12BbbA
Fox82+iPjvDR0WHgGQokHL58rbzoHi/V5wDqBugZhKmOg2lC2r1U4tBw2y2G8qzjJdaXGhhsTlZe
dwPZjq5iVb3Fnt8GvXUB3Een08r31ZJ+RNCSeJwXrqrx6PbInFHMZHZ7jw4bf1iLRpsDnTz3ocdt
B0owLdAvLxHqWOKXoF6ZwyWBxeZp1RfALOR3DBFC4YN7juJb1bOXTViPEdmHbR99TX0CvNcxnvvM
utNjbY9qhwxYbSCRRqv2gAvHME8JBG5y/S2PvZNfIpfvqEWQyER8PF87qObkEeI015gU3ZtWQKcZ
vITGvi2CqrlRFfA9a/n0pujEtBGRlDTh1qABiY16R1FAOiFR3yg2XpZcx/FdoyGy89/JaD94eNRQ
Ehq/O7/5nHN1XGLHxLvA0aD5b5E9Fsc2YmaQk9ey5ZOXxITcL6bnbgevZMEbuArJUnJIimVPrZha
T8sQOv7ewwOy6VVAGNOyM/zkfqCFipeA2wKiqi+MkMsWhtAFIq0gEHY5+wo0cto6mr+x5l6DVuLB
BxbezeJUD3IA4zJgmqI5vimM5NpsvO/Bkul2yg78Gd/xm30c06pG5ngCPBBd0TwC8eBf2dh8rjTu
erlyDqIplyurRnNW4Duc2ZX5u5lU9751Fr5Z0TvPtMAsp+TsTPbO7O2XZZXIIoeGztM2RxK3IrIu
Rod5litJu2CmMvZf1mC9m4VtIiWsToWRPno+/2lkzy9VhI65m1zqX4asDzJScdhHTPLtzHkxgIRr
0n7MBRJvrUJYbqhZBlXnfGiL/dmVicXoP4fTltpfwFmhZ+JfYYPSt3G1Mn097a1KaOnqG9vB3kp7
u98dNU2W+0FrbZST2jGeY5sbd0HMEDv6GJOojQirvo4yE15In72McDl44ciCyYGQ1A8o8+Jxsrld
s7Uxr12lewwbcB8pGjV2P9pbOv1cXtlNNjVARL9hUzLSnG2ce63M1FNuDcCBrfk9w8W9j/OZHQYY
YjK1ejg7gZ7K+7IT1yW4j7BAgY5mYPkf5s5jOW4ty6K/0lFzqOHNoN4gE+mYKTpRhpogsigKwIW/
8Jj1v/WH9QKNHqlHqlWlqCjlQCGRVJpLmHPP2XvtdgsO/NLLkBvmSeBzhQd/TdkRIc7CUbiCYHlU
SrgeGlnPfq3WF2VIG8EJ+7NyYJM2omjXQIZzAQr1pYrnH7I6kcq2S5yq9jFu7HBtH/J6RKEQs712
kujGjqpb1yjkLuxK6jtkTVljEImsXo054+/G1GfGNzaLMsiJivOu+wqXZMmuqYvo4tK8qQHtweBg
vrLTR9fzldSalsKCxFfVAgkoUsw6GtiqkDToZw0AHRmKS6fX5ClEhE9JJrG2O7Aa0a/uucnSK6Zb
xgxiTu9IfIicIc0l/Rb+Q+LXmLN9+tRn3Od2Wpb6oZsm68ZS3IXSGVQELmVBBIxGSvx1tayZDFEE
1GyofEd2PVy/Cc+dotd7tz4NQqs/tVyuvVHaFUvREyitD+nHOGi/6hrLN+TDBvUxoAaLqHO7GS+L
pIeaXGju2kS+HIrJ3LdxOCsDE9AkcjpvhWGxPTeAJk5vUV8hCanDfqMNaPHV2GFkbsOWwVLAmEPh
ZFHZfhgVrv/oa2YnNj2ZQYG4Kq3TobBXZptxP7Zr+l8CYZ8a0fXMq/Oi3xY6g4y752CGd6r1ZMYP
oJNKmCpS4Y+m65tFaSXUsXS4xWhbK1lEzkIb4SCGFg3myqP0DxsUtVKk3B3T/h+wOHeNtOGMRlTC
RG+/N8pWWfWdQr1eUgmZMiVILgUiJajSwgQg8wgqqHWUQwAxBpit+JAMX8FupNWX1uzY92sKUSlB
fTZVQuwbjB6GTqCgRb2zjjGRAZi9BNNG6LcX0IjOz0mXJyrFJAZ0Suw1ajt9kQm1IdGajXOmBCvm
etFJXCggLRyShiagzqLQsrWZG7dkpWnrRBFIp41p50jE12XYrge61zsQUeyOPAcyoggvosDToIyp
ArQRW5LO7RyEsco+qDSQRa7x3swHbSslGkSB0T7L8Sn3MC826YQtPzC2eLnS94V5qFv2AV0BCy7s
mwZKU4/7DxSxXuYf4SWo57Yprsi4jU+lgVZxkAQ2C286aNDN0I0D+IW4tDFCbQnH3DtXRfgFvSsm
TVKny0I7OhVNwyDm8h1ldrZh4vKZVpw4LUy5MqZgPYqRjAQ5S38nuzyUg6OfdJhc0MJM+y4KiTNW
sVcVdXXTRWqyJ4RQUdTiimhnPx/aJfEV6nFqiP/x6O4Rn96WmGr6aGum3onBLHphZHOfkKihtebU
h2EonTO3zo9gNz/osY1zFFaPEgIXY96xGkvqMBBZxqquPKYKwAPGIvhqc8lYRUoHBCTFbof80V0V
Rg8FC70U+hpxkSb8UuoClVTHSARbCKmZQXcFOmI8Y6x3lcWhs4z1GrcEueZegevLZCcSeON5gZli
61UdpyIGb0nvM0IOnXFJjJSGLbVuIF9I60OHv2VFCf3JiuJztYjoa/WHeicUA4aIVmIT7V1/GHOE
nkP21muH61k4h91Vu9Fh/rNTomsiZ/fGlDvR5iTOWpg2klZ+BEyZVtDABgs72tqwl2WP89AVRnGg
VPD8emL4WNYEnbhZu0t08rTGUWqbMIL6k83iiSnrfDNUh8u2j/YN1rW9JoNh6RL9rcUTZtTaO7dR
v2xcaC5sTvOeC7jviYp5oS2hQQFY86NkHo71g7stMhxNGa6SRWZUzkZ3oCGM40AC+6An20zMOqCB
yGx28r6hmNpCw2VCWyu/GXMGZ44dD/uM3SIRoX0+p6gGnO/e1Wg5w7qoIbG7xlEkY+Dj0vM4EPsa
J/hsYVH0loLJOQRxVp4TJIrZQ//YtVk2MyasLTiOLUO3YgP/plwKG1eU3gjg+9ZW6GSNWCL53Nvc
KvMWligXwqXX85LEuy7ghRlXtISAjKGZtRycQ+mYnAZV7+6SkNY3IbEMHTpuUHr1gbkJs9xhoP1V
a1RadfK1zYa5E4JBSwAriZkAbKIaeHOvNzinbK85syo4Qt2AQNFDKUkJmemHQirraqaq4PGi10Tf
C4ZtMm2ZnFJAt0lEKHz3ocIxzOGJKaZMenWfaTAfrSlT1mrjTWsVngXFcw0z15UXcYECTY0lau++
Xg4MOnfYf611gww+8OBIjI6bv+vLE2VOQW9ETEI6TOK8jQ8KQasXqQN6qsro9mIPwHY81Ny2q4wd
vOFQVmn2iWrh7sxIJluqedzggUBeQvDd1gD9G1si3Y0T++O0mna19KqDZbVkmDQNfCyPTIlWY2/h
MhrBWUzkQHNSpBBvbcn+VTpl8zaqo5WXkRfv6eZZllISc+mhQsU+a4YFwhZSlFeAr7Ol0NQPTceu
reVSti9oO7SacQgTuCB8ZVPVTr9WO+YlbulxkCGGzACJUe2UrGoM6y6GzxLG4cmoeocGmbrfeuDs
sIIoC5WFmjQE6o5DHzjMMnMT6ho53AKxOIroPCHLOGyKCtkJxVgt42tnULu9xIWKyfRLxcBwGZoY
gBU9M3wkPEwex00CvUYHjLsCFTCdxNWI0hvybsDedpzrCT1BEJ14oCnUea5d0b4xyHDF0WpCZGbU
iDG1VfNsTeeKeosQ+AUxQWhfkkoyFwH13Ypi2jaRsiuNieDo6izNrXcqxOVtH9I7hgeS0ta2PhWz
kR/XabKJ0M44bUA7qN6Ypo6DEfT02zz8itlhJXQqKFcyRmSqSOJLgQ2wJ7MlLmktUtvtnPHQdwKI
1HyRsmNa6NKRMaU9A7h5r4Cda93O+HIZAg3CTC3AirHBneNo3dS3zfArI+vZdYGNV6HTK4thp6qo
1iZ6rpPDhQ4kYMrwSMANybpPZU+gYha2Wy9QafmZk3OAlF8umCnpjNThu0wDQ8ShUIx9AH0H6yLn
suowgwOynPuaV6VXyWzFL+prI7aqa2GO6OUjYyecoT1NmGC2YZrQbe6Dy8kVOFjqFjYOvqnGYrQZ
11zfGBzRZ3ABCxrYLdaqal6PwWheyCK/kdE2M7PkKumn90Rqd3tFquSdVZgEmXS6eyFbog3xtkBo
ri4lTFfV3IdaSYUvmo3hYWopTWNbUSmeAvc3SP9b2ZDG2KZkNwJpEqk0DlEX/bVT9cFbu3Jx2xrG
jgxmrmUl6j+9q2zfdMt3PULSDSqGUifwSDpdx67XwPveDuvU0hRwxmxWjZBNuSW5GaMU+ZjrurdS
Qkfj5l9+jq1pAF0IoGcYr1z0pYswv0iQOuzUHgguJvU50taV69BwPzXqjGnOBxc2BkNXh4SYRSFj
AFwQ/HAU7hsGcadNaex41amOrHmmVx00eUsVq65Nm7QRK/O4EIxWsTQtZ5eGjk7BRC85HwdtDXUz
3uCae5f0+g5rV7B3lfTGCgLvUqQ4HWaBTaFHJ54xvSXMHXxQSPDsMGXWVmV0jFzG2GkY8PaW4Oum
6xUI5ByKo9G4LCQeUqGnBxN62aZKpp6PAnmrRjbuW41RMoxQ4pUHPG6hwpdmTzKu0hLRsUnab++M
n/n1KPQ1JmOJnBfrOBsC+6LR+08i143dBHtFpRO5deN+XHgSX7WN7IsojAa8J6M5HP1QzOMzIQdx
ZlvgR+wJUmqI62WhMFenMcOZ03RyxELyPu/sjW1hxRQCQ1sFZ2eDchaCBzRHv6sgxKkBIuE8dpON
gxkmVFR5YD9ToDXqProNnZbYz8w43hJ6lK8C2tsz0fC6Hk56m11RYqWfy2m29k6cK22E7lXXNHJx
6mE76uXJ4FY3FXB/aFmwDNEH+2ESD3gYo9M6tOmHDjCWzGrrOtRGDc07H6gMGaeRkCeBSRiFkZpU
UtIjYaQylhikLF1D0l0Pu6nhdhvNqBQx0WGKGDo5ASKWlkyOk2lUz4YRDi4FQeN7Yb/MAmhNaaBQ
iqYllQpbFAQmShTu+oJU3Z7AEEpc5R16Dek3qbD8NP2iJTANyF0/SxsM/zQoKA5I1+SEYGeDZ5vu
OlixYGCjlla3UwZWMAt1P5so5xGIYrsEZD+kzqmRRJ8CpJTUURa3FU5V05lnSjK0L22zfysTAxWW
juA1Gy/MBLTRSBTO3kgU+5zA8I/de0Zp4zvVxrw8wXRdRaXtK0VjHFIUS51A19GWHGgiP7F10mDI
vwbyVvHLSz3pLnXBeEGxrhMzrHZuaOxjHY1TNdU9JIby1OpVTIqcOkRjY9nj4BTEwzjdgWxQTwNF
T4C69a5yAbGXvRd8LPue0no4beoyuM2QIJh077SSqmbQa/0MZXmytIMAhxfjda3DiyVV4mVi2fQg
lrE20vEEJ4VmHsfXqB0YGDcL0U0l8W/ixGtxUwfCUZeVgu5bSVTes0arNarJP8jEGqGIc5kFk1yG
NtiaLjb5G3E9QPQsj3vr2CA8mM1XioMq16nuRUv//QzQfB8iePMY/vjdP//4d7h7Ht6Af2yOq7yJ
m/GivZXj5W3dps23TMP5u2wm8uaq+Nd+6DEc8eUn+q/bu1e+Gsvbv//t+AUugB/XjYxvmqeuHxcB
/I+jI+/e4t37/9Ezpkc+ZvuFlyLV0TVV03QNOAvzA111SjT7w7cxD5nowxiAM9ydH4gzsSo9WbHX
1uTHH/d+cX/8Mz/6APertfvy9789WKjMJ9Kzbyv8z62DirWH7RjQ7+cLgO4UYQPOqbsH6/MfWYAb
JgTNfFSG3wWAzkL/Z+6xVw6B757gySFgvHEdfr+khHr3j+9XQLdsbGXseu4euB/+Iyvw6lmhwZMy
DOTiP7cQ3z3Pk4Uw3zi43SgGtRcXghADGyeYYWKwmR/3sa2/37nwkwfE6+ugvzEdzXDsV9fBxVRm
mc7D8fK7rgNn8s+cGK+vg/VGsxBjQuV56XggI4OJArYk87e7KDqmTs4GEb2aAUsAiLmJ/vdX18IF
Xq9jNHtlLbgQ49AxHy6T96/3+50bqNx/bR30Ny73YBSVSJmf3Cc4GAyNCxGa+fv1uT/4fqcFeLhK
/vJZwdXBsBA8oCq+fzxbCCoGHYOZ7jweKP/E1eEnVutbPYacI/1yV4nFt/VLBdtrP/BYdPz1+w8F
x1xVcFN99nNzXXb/0n/WaX88u3Dc1URPvvlYI929zMN/f/h8f33lZ6/1+KEev7iNb+VR3jBGvysR
H97l6TGjfPt/zeGvV5XfToMfPb8fHZPj0wr0z3Lrz8/6l4L1p5768ijq6BjFLzw7h+ivPvsPI45+
cVHeocu6fVaXP6lAfvWNL47I+P73f9LHJbircf88dX/16S+PANBa+WKU/It3jV99wX8pvv6Hv6CX
zqJvW5K/nluPW42X/tvz68b8Ezfp7VH+8X8AAAD//w==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D58D5-6C84-4502-B6EA-C03455C41526}"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1A9786F7-D2EE-4931-9B04-63A3C0FF26AB}">
      <dgm:prSet/>
      <dgm:spPr/>
      <dgm:t>
        <a:bodyPr/>
        <a:lstStyle/>
        <a:p>
          <a:r>
            <a:rPr lang="en-US" b="1"/>
            <a:t> 1996: </a:t>
          </a:r>
          <a:r>
            <a:rPr lang="en-US" err="1"/>
            <a:t>Hon’ble</a:t>
          </a:r>
          <a:r>
            <a:rPr lang="en-US"/>
            <a:t> Prime Minister Sheikh </a:t>
          </a:r>
          <a:r>
            <a:rPr lang="en-US" err="1"/>
            <a:t>Hasina</a:t>
          </a:r>
          <a:r>
            <a:rPr lang="en-US"/>
            <a:t> just after coming to power gave proper importance for the development and policy formulation  of MF sector.</a:t>
          </a:r>
        </a:p>
      </dgm:t>
    </dgm:pt>
    <dgm:pt modelId="{C36917FE-4771-4BC9-B725-72CC3EAAB26F}" type="parTrans" cxnId="{C6DA5A2E-95C3-4315-A025-27C53708AF5D}">
      <dgm:prSet/>
      <dgm:spPr/>
      <dgm:t>
        <a:bodyPr/>
        <a:lstStyle/>
        <a:p>
          <a:endParaRPr lang="en-US"/>
        </a:p>
      </dgm:t>
    </dgm:pt>
    <dgm:pt modelId="{076470B7-77A1-45A9-8A80-F119FAA03932}" type="sibTrans" cxnId="{C6DA5A2E-95C3-4315-A025-27C53708AF5D}">
      <dgm:prSet/>
      <dgm:spPr/>
      <dgm:t>
        <a:bodyPr/>
        <a:lstStyle/>
        <a:p>
          <a:endParaRPr lang="en-US"/>
        </a:p>
      </dgm:t>
    </dgm:pt>
    <dgm:pt modelId="{3E769E86-84AB-424D-9739-8AD9AE9E03DF}">
      <dgm:prSet/>
      <dgm:spPr/>
      <dgm:t>
        <a:bodyPr/>
        <a:lstStyle/>
        <a:p>
          <a:r>
            <a:rPr lang="en-US" b="1"/>
            <a:t>1997:</a:t>
          </a:r>
          <a:r>
            <a:rPr lang="en-US"/>
            <a:t> Study on “The regulatory Aspects of Microfinance Institutions</a:t>
          </a:r>
          <a:r>
            <a:rPr lang="en-US" b="1"/>
            <a:t> (MFIs</a:t>
          </a:r>
          <a:r>
            <a:rPr lang="en-US"/>
            <a:t>) and Linking it with the Formal Financial Sector” was conducted by Bangladesh Bank.</a:t>
          </a:r>
        </a:p>
      </dgm:t>
    </dgm:pt>
    <dgm:pt modelId="{3DB5FBB9-44C0-4E7D-B19B-FE8EC1CFBBD8}" type="parTrans" cxnId="{7AA8C27D-B00B-4F26-9A1C-03097865FE94}">
      <dgm:prSet/>
      <dgm:spPr/>
      <dgm:t>
        <a:bodyPr/>
        <a:lstStyle/>
        <a:p>
          <a:endParaRPr lang="en-US"/>
        </a:p>
      </dgm:t>
    </dgm:pt>
    <dgm:pt modelId="{E9907CB4-1883-40A1-B1A2-1F43E75680A1}" type="sibTrans" cxnId="{7AA8C27D-B00B-4F26-9A1C-03097865FE94}">
      <dgm:prSet/>
      <dgm:spPr/>
      <dgm:t>
        <a:bodyPr/>
        <a:lstStyle/>
        <a:p>
          <a:endParaRPr lang="en-US"/>
        </a:p>
      </dgm:t>
    </dgm:pt>
    <dgm:pt modelId="{FA34F466-8B06-45BB-8CBF-06B889CDA637}">
      <dgm:prSet/>
      <dgm:spPr/>
      <dgm:t>
        <a:bodyPr/>
        <a:lstStyle/>
        <a:p>
          <a:r>
            <a:rPr lang="en-US" b="1"/>
            <a:t>2011:</a:t>
          </a:r>
          <a:r>
            <a:rPr lang="en-US"/>
            <a:t> Effective regulation started after passing the “Microcredit Regulatory Authority Rules, 2010”</a:t>
          </a:r>
        </a:p>
      </dgm:t>
    </dgm:pt>
    <dgm:pt modelId="{EED688CB-1005-4D04-8BD0-F0C6664093FB}" type="sibTrans" cxnId="{B7A6F7F2-A548-48F0-A97A-F39C14CBE003}">
      <dgm:prSet/>
      <dgm:spPr/>
      <dgm:t>
        <a:bodyPr/>
        <a:lstStyle/>
        <a:p>
          <a:endParaRPr lang="en-US"/>
        </a:p>
      </dgm:t>
    </dgm:pt>
    <dgm:pt modelId="{24CD2EB9-E4A2-42F3-ABA7-31011F9B7457}" type="parTrans" cxnId="{B7A6F7F2-A548-48F0-A97A-F39C14CBE003}">
      <dgm:prSet/>
      <dgm:spPr/>
      <dgm:t>
        <a:bodyPr/>
        <a:lstStyle/>
        <a:p>
          <a:endParaRPr lang="en-US"/>
        </a:p>
      </dgm:t>
    </dgm:pt>
    <dgm:pt modelId="{6C574A8B-8C26-4AF4-BB57-8CFAC6FBBC0D}">
      <dgm:prSet/>
      <dgm:spPr/>
      <dgm:t>
        <a:bodyPr/>
        <a:lstStyle/>
        <a:p>
          <a:r>
            <a:rPr lang="en-US" b="1" dirty="0"/>
            <a:t>2006:</a:t>
          </a:r>
          <a:r>
            <a:rPr lang="en-US" dirty="0"/>
            <a:t> Parliament passed “</a:t>
          </a:r>
          <a:r>
            <a:rPr lang="en-US" b="1" dirty="0"/>
            <a:t>Microcredit Regulatory Authority Act, 2006</a:t>
          </a:r>
          <a:r>
            <a:rPr lang="en-US" dirty="0"/>
            <a:t>” and MRA started its operation 27 August 2006.</a:t>
          </a:r>
        </a:p>
      </dgm:t>
    </dgm:pt>
    <dgm:pt modelId="{EE1923B9-32BD-4F90-AD2F-665724CAE6FE}" type="parTrans" cxnId="{4D44D2D8-8186-49B0-B568-A4C2CEDA1C64}">
      <dgm:prSet/>
      <dgm:spPr/>
      <dgm:t>
        <a:bodyPr/>
        <a:lstStyle/>
        <a:p>
          <a:endParaRPr lang="en-US"/>
        </a:p>
      </dgm:t>
    </dgm:pt>
    <dgm:pt modelId="{93667B99-ED53-40DB-BB30-BAA7147F086C}" type="sibTrans" cxnId="{4D44D2D8-8186-49B0-B568-A4C2CEDA1C64}">
      <dgm:prSet/>
      <dgm:spPr/>
      <dgm:t>
        <a:bodyPr/>
        <a:lstStyle/>
        <a:p>
          <a:endParaRPr lang="en-US"/>
        </a:p>
      </dgm:t>
    </dgm:pt>
    <dgm:pt modelId="{FC3476EA-8AC3-4CC9-9B37-B01C723B6B73}">
      <dgm:prSet/>
      <dgm:spPr/>
      <dgm:t>
        <a:bodyPr/>
        <a:lstStyle/>
        <a:p>
          <a:r>
            <a:rPr lang="en-US" b="1"/>
            <a:t>2000: </a:t>
          </a:r>
          <a:r>
            <a:rPr lang="en-US"/>
            <a:t>Establishment of </a:t>
          </a:r>
          <a:r>
            <a:rPr lang="en-US" b="1"/>
            <a:t>MRRU</a:t>
          </a:r>
          <a:r>
            <a:rPr lang="en-US"/>
            <a:t> and formation of </a:t>
          </a:r>
          <a:r>
            <a:rPr lang="en-US" b="1"/>
            <a:t>National Steering Committee</a:t>
          </a:r>
          <a:r>
            <a:rPr lang="en-US"/>
            <a:t> with the chairmanship of the Governor of BB.</a:t>
          </a:r>
        </a:p>
      </dgm:t>
    </dgm:pt>
    <dgm:pt modelId="{238BDB9D-E138-4DA1-9F71-0381582A2670}" type="parTrans" cxnId="{3A7A60C9-8296-4D81-A7AB-EECB3FC0CFAF}">
      <dgm:prSet/>
      <dgm:spPr/>
      <dgm:t>
        <a:bodyPr/>
        <a:lstStyle/>
        <a:p>
          <a:endParaRPr lang="en-US"/>
        </a:p>
      </dgm:t>
    </dgm:pt>
    <dgm:pt modelId="{B6051142-831F-44DA-93C8-961594014517}" type="sibTrans" cxnId="{3A7A60C9-8296-4D81-A7AB-EECB3FC0CFAF}">
      <dgm:prSet/>
      <dgm:spPr/>
      <dgm:t>
        <a:bodyPr/>
        <a:lstStyle/>
        <a:p>
          <a:endParaRPr lang="en-US"/>
        </a:p>
      </dgm:t>
    </dgm:pt>
    <dgm:pt modelId="{8FB18D4C-0748-4C91-87B9-EA6D6E73DAC7}" type="pres">
      <dgm:prSet presAssocID="{879D58D5-6C84-4502-B6EA-C03455C41526}" presName="vert0" presStyleCnt="0">
        <dgm:presLayoutVars>
          <dgm:dir/>
          <dgm:animOne val="branch"/>
          <dgm:animLvl val="lvl"/>
        </dgm:presLayoutVars>
      </dgm:prSet>
      <dgm:spPr/>
      <dgm:t>
        <a:bodyPr/>
        <a:lstStyle/>
        <a:p>
          <a:endParaRPr lang="en-US"/>
        </a:p>
      </dgm:t>
    </dgm:pt>
    <dgm:pt modelId="{52F8991D-4953-4A15-8E5B-9CD93E991ACF}" type="pres">
      <dgm:prSet presAssocID="{1A9786F7-D2EE-4931-9B04-63A3C0FF26AB}" presName="thickLine" presStyleLbl="alignNode1" presStyleIdx="0" presStyleCnt="5"/>
      <dgm:spPr/>
    </dgm:pt>
    <dgm:pt modelId="{C4F2F067-165A-44A8-940E-29F1C4C05DE9}" type="pres">
      <dgm:prSet presAssocID="{1A9786F7-D2EE-4931-9B04-63A3C0FF26AB}" presName="horz1" presStyleCnt="0"/>
      <dgm:spPr/>
    </dgm:pt>
    <dgm:pt modelId="{C0E6BA74-A498-43A9-A9C8-02CD96EC1E8E}" type="pres">
      <dgm:prSet presAssocID="{1A9786F7-D2EE-4931-9B04-63A3C0FF26AB}" presName="tx1" presStyleLbl="revTx" presStyleIdx="0" presStyleCnt="5"/>
      <dgm:spPr/>
      <dgm:t>
        <a:bodyPr/>
        <a:lstStyle/>
        <a:p>
          <a:endParaRPr lang="en-US"/>
        </a:p>
      </dgm:t>
    </dgm:pt>
    <dgm:pt modelId="{49EC0330-49D1-48BD-A6D9-AE6676D87BAE}" type="pres">
      <dgm:prSet presAssocID="{1A9786F7-D2EE-4931-9B04-63A3C0FF26AB}" presName="vert1" presStyleCnt="0"/>
      <dgm:spPr/>
    </dgm:pt>
    <dgm:pt modelId="{4958A88F-F025-44FF-95AA-F0869A523DB3}" type="pres">
      <dgm:prSet presAssocID="{3E769E86-84AB-424D-9739-8AD9AE9E03DF}" presName="thickLine" presStyleLbl="alignNode1" presStyleIdx="1" presStyleCnt="5"/>
      <dgm:spPr/>
    </dgm:pt>
    <dgm:pt modelId="{2DEAD7D6-957C-4112-8248-419E729E24FE}" type="pres">
      <dgm:prSet presAssocID="{3E769E86-84AB-424D-9739-8AD9AE9E03DF}" presName="horz1" presStyleCnt="0"/>
      <dgm:spPr/>
    </dgm:pt>
    <dgm:pt modelId="{1A122D45-577F-440C-B8A3-6DD2FA2733A5}" type="pres">
      <dgm:prSet presAssocID="{3E769E86-84AB-424D-9739-8AD9AE9E03DF}" presName="tx1" presStyleLbl="revTx" presStyleIdx="1" presStyleCnt="5"/>
      <dgm:spPr/>
      <dgm:t>
        <a:bodyPr/>
        <a:lstStyle/>
        <a:p>
          <a:endParaRPr lang="en-US"/>
        </a:p>
      </dgm:t>
    </dgm:pt>
    <dgm:pt modelId="{20123EE4-23EB-48F0-BD74-20D7A610198D}" type="pres">
      <dgm:prSet presAssocID="{3E769E86-84AB-424D-9739-8AD9AE9E03DF}" presName="vert1" presStyleCnt="0"/>
      <dgm:spPr/>
    </dgm:pt>
    <dgm:pt modelId="{9E35B4F2-016A-4926-8C16-D4C02958865E}" type="pres">
      <dgm:prSet presAssocID="{FC3476EA-8AC3-4CC9-9B37-B01C723B6B73}" presName="thickLine" presStyleLbl="alignNode1" presStyleIdx="2" presStyleCnt="5"/>
      <dgm:spPr/>
    </dgm:pt>
    <dgm:pt modelId="{59FD388E-74B5-4BF5-B604-5CD5B3111465}" type="pres">
      <dgm:prSet presAssocID="{FC3476EA-8AC3-4CC9-9B37-B01C723B6B73}" presName="horz1" presStyleCnt="0"/>
      <dgm:spPr/>
    </dgm:pt>
    <dgm:pt modelId="{9A720430-511F-4ECE-9F46-3A6D4DF3F861}" type="pres">
      <dgm:prSet presAssocID="{FC3476EA-8AC3-4CC9-9B37-B01C723B6B73}" presName="tx1" presStyleLbl="revTx" presStyleIdx="2" presStyleCnt="5"/>
      <dgm:spPr/>
      <dgm:t>
        <a:bodyPr/>
        <a:lstStyle/>
        <a:p>
          <a:endParaRPr lang="en-US"/>
        </a:p>
      </dgm:t>
    </dgm:pt>
    <dgm:pt modelId="{558ABA52-7E41-493B-94D4-E6DD0FF32AB5}" type="pres">
      <dgm:prSet presAssocID="{FC3476EA-8AC3-4CC9-9B37-B01C723B6B73}" presName="vert1" presStyleCnt="0"/>
      <dgm:spPr/>
    </dgm:pt>
    <dgm:pt modelId="{907B7D4D-6720-41C1-A5AD-8FECE023C189}" type="pres">
      <dgm:prSet presAssocID="{6C574A8B-8C26-4AF4-BB57-8CFAC6FBBC0D}" presName="thickLine" presStyleLbl="alignNode1" presStyleIdx="3" presStyleCnt="5"/>
      <dgm:spPr/>
    </dgm:pt>
    <dgm:pt modelId="{9182BCDA-5437-4AD4-A950-F408DBBCE758}" type="pres">
      <dgm:prSet presAssocID="{6C574A8B-8C26-4AF4-BB57-8CFAC6FBBC0D}" presName="horz1" presStyleCnt="0"/>
      <dgm:spPr/>
    </dgm:pt>
    <dgm:pt modelId="{099F49A2-FE28-4B9A-8C6B-CE05825A63DB}" type="pres">
      <dgm:prSet presAssocID="{6C574A8B-8C26-4AF4-BB57-8CFAC6FBBC0D}" presName="tx1" presStyleLbl="revTx" presStyleIdx="3" presStyleCnt="5"/>
      <dgm:spPr/>
      <dgm:t>
        <a:bodyPr/>
        <a:lstStyle/>
        <a:p>
          <a:endParaRPr lang="en-US"/>
        </a:p>
      </dgm:t>
    </dgm:pt>
    <dgm:pt modelId="{4F3096E2-6BFB-4C27-BF9F-0BCCDFF2E048}" type="pres">
      <dgm:prSet presAssocID="{6C574A8B-8C26-4AF4-BB57-8CFAC6FBBC0D}" presName="vert1" presStyleCnt="0"/>
      <dgm:spPr/>
    </dgm:pt>
    <dgm:pt modelId="{05755239-6857-420C-910C-C6E7B617C735}" type="pres">
      <dgm:prSet presAssocID="{FA34F466-8B06-45BB-8CBF-06B889CDA637}" presName="thickLine" presStyleLbl="alignNode1" presStyleIdx="4" presStyleCnt="5"/>
      <dgm:spPr/>
    </dgm:pt>
    <dgm:pt modelId="{1C32A01B-ED8E-4011-A88F-4FCAA14D64D0}" type="pres">
      <dgm:prSet presAssocID="{FA34F466-8B06-45BB-8CBF-06B889CDA637}" presName="horz1" presStyleCnt="0"/>
      <dgm:spPr/>
    </dgm:pt>
    <dgm:pt modelId="{9926FE9D-D2CB-43AB-BD30-FC7ADF2FFEEA}" type="pres">
      <dgm:prSet presAssocID="{FA34F466-8B06-45BB-8CBF-06B889CDA637}" presName="tx1" presStyleLbl="revTx" presStyleIdx="4" presStyleCnt="5"/>
      <dgm:spPr/>
      <dgm:t>
        <a:bodyPr/>
        <a:lstStyle/>
        <a:p>
          <a:endParaRPr lang="en-US"/>
        </a:p>
      </dgm:t>
    </dgm:pt>
    <dgm:pt modelId="{F1184C41-1665-4979-B3D6-ADBC627E23F1}" type="pres">
      <dgm:prSet presAssocID="{FA34F466-8B06-45BB-8CBF-06B889CDA637}" presName="vert1" presStyleCnt="0"/>
      <dgm:spPr/>
    </dgm:pt>
  </dgm:ptLst>
  <dgm:cxnLst>
    <dgm:cxn modelId="{794DDEA1-7E0F-48B0-A4DF-82AB66F0EDB0}" type="presOf" srcId="{6C574A8B-8C26-4AF4-BB57-8CFAC6FBBC0D}" destId="{099F49A2-FE28-4B9A-8C6B-CE05825A63DB}" srcOrd="0" destOrd="0" presId="urn:microsoft.com/office/officeart/2008/layout/LinedList"/>
    <dgm:cxn modelId="{C998EB65-202A-48B4-AE30-065C6BB38A1D}" type="presOf" srcId="{879D58D5-6C84-4502-B6EA-C03455C41526}" destId="{8FB18D4C-0748-4C91-87B9-EA6D6E73DAC7}" srcOrd="0" destOrd="0" presId="urn:microsoft.com/office/officeart/2008/layout/LinedList"/>
    <dgm:cxn modelId="{4D44D2D8-8186-49B0-B568-A4C2CEDA1C64}" srcId="{879D58D5-6C84-4502-B6EA-C03455C41526}" destId="{6C574A8B-8C26-4AF4-BB57-8CFAC6FBBC0D}" srcOrd="3" destOrd="0" parTransId="{EE1923B9-32BD-4F90-AD2F-665724CAE6FE}" sibTransId="{93667B99-ED53-40DB-BB30-BAA7147F086C}"/>
    <dgm:cxn modelId="{DAAB6648-523F-4D97-840E-2637C026A8F2}" type="presOf" srcId="{FA34F466-8B06-45BB-8CBF-06B889CDA637}" destId="{9926FE9D-D2CB-43AB-BD30-FC7ADF2FFEEA}" srcOrd="0" destOrd="0" presId="urn:microsoft.com/office/officeart/2008/layout/LinedList"/>
    <dgm:cxn modelId="{D8496160-1A11-478D-948F-650CA18D87BC}" type="presOf" srcId="{1A9786F7-D2EE-4931-9B04-63A3C0FF26AB}" destId="{C0E6BA74-A498-43A9-A9C8-02CD96EC1E8E}" srcOrd="0" destOrd="0" presId="urn:microsoft.com/office/officeart/2008/layout/LinedList"/>
    <dgm:cxn modelId="{19E4DAFE-5C73-46FC-8BE5-4EA16E8A7EDA}" type="presOf" srcId="{3E769E86-84AB-424D-9739-8AD9AE9E03DF}" destId="{1A122D45-577F-440C-B8A3-6DD2FA2733A5}" srcOrd="0" destOrd="0" presId="urn:microsoft.com/office/officeart/2008/layout/LinedList"/>
    <dgm:cxn modelId="{C6DA5A2E-95C3-4315-A025-27C53708AF5D}" srcId="{879D58D5-6C84-4502-B6EA-C03455C41526}" destId="{1A9786F7-D2EE-4931-9B04-63A3C0FF26AB}" srcOrd="0" destOrd="0" parTransId="{C36917FE-4771-4BC9-B725-72CC3EAAB26F}" sibTransId="{076470B7-77A1-45A9-8A80-F119FAA03932}"/>
    <dgm:cxn modelId="{B7A6F7F2-A548-48F0-A97A-F39C14CBE003}" srcId="{879D58D5-6C84-4502-B6EA-C03455C41526}" destId="{FA34F466-8B06-45BB-8CBF-06B889CDA637}" srcOrd="4" destOrd="0" parTransId="{24CD2EB9-E4A2-42F3-ABA7-31011F9B7457}" sibTransId="{EED688CB-1005-4D04-8BD0-F0C6664093FB}"/>
    <dgm:cxn modelId="{8C578AD9-3931-48ED-BC96-0A52316EB1BF}" type="presOf" srcId="{FC3476EA-8AC3-4CC9-9B37-B01C723B6B73}" destId="{9A720430-511F-4ECE-9F46-3A6D4DF3F861}" srcOrd="0" destOrd="0" presId="urn:microsoft.com/office/officeart/2008/layout/LinedList"/>
    <dgm:cxn modelId="{3A7A60C9-8296-4D81-A7AB-EECB3FC0CFAF}" srcId="{879D58D5-6C84-4502-B6EA-C03455C41526}" destId="{FC3476EA-8AC3-4CC9-9B37-B01C723B6B73}" srcOrd="2" destOrd="0" parTransId="{238BDB9D-E138-4DA1-9F71-0381582A2670}" sibTransId="{B6051142-831F-44DA-93C8-961594014517}"/>
    <dgm:cxn modelId="{7AA8C27D-B00B-4F26-9A1C-03097865FE94}" srcId="{879D58D5-6C84-4502-B6EA-C03455C41526}" destId="{3E769E86-84AB-424D-9739-8AD9AE9E03DF}" srcOrd="1" destOrd="0" parTransId="{3DB5FBB9-44C0-4E7D-B19B-FE8EC1CFBBD8}" sibTransId="{E9907CB4-1883-40A1-B1A2-1F43E75680A1}"/>
    <dgm:cxn modelId="{E6A339CD-0802-46BC-BE49-445009B3B950}" type="presParOf" srcId="{8FB18D4C-0748-4C91-87B9-EA6D6E73DAC7}" destId="{52F8991D-4953-4A15-8E5B-9CD93E991ACF}" srcOrd="0" destOrd="0" presId="urn:microsoft.com/office/officeart/2008/layout/LinedList"/>
    <dgm:cxn modelId="{590C4616-9DFE-45E0-AA0B-92B779CEFDC6}" type="presParOf" srcId="{8FB18D4C-0748-4C91-87B9-EA6D6E73DAC7}" destId="{C4F2F067-165A-44A8-940E-29F1C4C05DE9}" srcOrd="1" destOrd="0" presId="urn:microsoft.com/office/officeart/2008/layout/LinedList"/>
    <dgm:cxn modelId="{40FA98F6-E815-4B7D-8C0F-A2878DD2633F}" type="presParOf" srcId="{C4F2F067-165A-44A8-940E-29F1C4C05DE9}" destId="{C0E6BA74-A498-43A9-A9C8-02CD96EC1E8E}" srcOrd="0" destOrd="0" presId="urn:microsoft.com/office/officeart/2008/layout/LinedList"/>
    <dgm:cxn modelId="{93779BBD-9010-4234-9B9F-701075AC78B9}" type="presParOf" srcId="{C4F2F067-165A-44A8-940E-29F1C4C05DE9}" destId="{49EC0330-49D1-48BD-A6D9-AE6676D87BAE}" srcOrd="1" destOrd="0" presId="urn:microsoft.com/office/officeart/2008/layout/LinedList"/>
    <dgm:cxn modelId="{5F215FE2-BAA7-449E-AEEB-E901271A9588}" type="presParOf" srcId="{8FB18D4C-0748-4C91-87B9-EA6D6E73DAC7}" destId="{4958A88F-F025-44FF-95AA-F0869A523DB3}" srcOrd="2" destOrd="0" presId="urn:microsoft.com/office/officeart/2008/layout/LinedList"/>
    <dgm:cxn modelId="{94EC932B-CB62-490B-98CF-E6FA4B99C84E}" type="presParOf" srcId="{8FB18D4C-0748-4C91-87B9-EA6D6E73DAC7}" destId="{2DEAD7D6-957C-4112-8248-419E729E24FE}" srcOrd="3" destOrd="0" presId="urn:microsoft.com/office/officeart/2008/layout/LinedList"/>
    <dgm:cxn modelId="{E50D59A4-80CC-47A9-8637-4AA4ABA44780}" type="presParOf" srcId="{2DEAD7D6-957C-4112-8248-419E729E24FE}" destId="{1A122D45-577F-440C-B8A3-6DD2FA2733A5}" srcOrd="0" destOrd="0" presId="urn:microsoft.com/office/officeart/2008/layout/LinedList"/>
    <dgm:cxn modelId="{E02FC5C9-C6E2-41FC-A181-472B8B5FACCB}" type="presParOf" srcId="{2DEAD7D6-957C-4112-8248-419E729E24FE}" destId="{20123EE4-23EB-48F0-BD74-20D7A610198D}" srcOrd="1" destOrd="0" presId="urn:microsoft.com/office/officeart/2008/layout/LinedList"/>
    <dgm:cxn modelId="{49089395-533B-4738-8367-2E7CD5EA38A6}" type="presParOf" srcId="{8FB18D4C-0748-4C91-87B9-EA6D6E73DAC7}" destId="{9E35B4F2-016A-4926-8C16-D4C02958865E}" srcOrd="4" destOrd="0" presId="urn:microsoft.com/office/officeart/2008/layout/LinedList"/>
    <dgm:cxn modelId="{5736E7D2-C77D-4E0B-A996-C113AF5A2841}" type="presParOf" srcId="{8FB18D4C-0748-4C91-87B9-EA6D6E73DAC7}" destId="{59FD388E-74B5-4BF5-B604-5CD5B3111465}" srcOrd="5" destOrd="0" presId="urn:microsoft.com/office/officeart/2008/layout/LinedList"/>
    <dgm:cxn modelId="{0F561E30-BDBD-462E-AD9B-DB9265994023}" type="presParOf" srcId="{59FD388E-74B5-4BF5-B604-5CD5B3111465}" destId="{9A720430-511F-4ECE-9F46-3A6D4DF3F861}" srcOrd="0" destOrd="0" presId="urn:microsoft.com/office/officeart/2008/layout/LinedList"/>
    <dgm:cxn modelId="{35AE36EA-84F6-41B6-ABAA-26FC0981FA58}" type="presParOf" srcId="{59FD388E-74B5-4BF5-B604-5CD5B3111465}" destId="{558ABA52-7E41-493B-94D4-E6DD0FF32AB5}" srcOrd="1" destOrd="0" presId="urn:microsoft.com/office/officeart/2008/layout/LinedList"/>
    <dgm:cxn modelId="{D2E30D3B-2F1C-466A-97F6-0BE72B16C4E4}" type="presParOf" srcId="{8FB18D4C-0748-4C91-87B9-EA6D6E73DAC7}" destId="{907B7D4D-6720-41C1-A5AD-8FECE023C189}" srcOrd="6" destOrd="0" presId="urn:microsoft.com/office/officeart/2008/layout/LinedList"/>
    <dgm:cxn modelId="{11E9F84F-73AA-4CE4-B7A0-9DF4456DF548}" type="presParOf" srcId="{8FB18D4C-0748-4C91-87B9-EA6D6E73DAC7}" destId="{9182BCDA-5437-4AD4-A950-F408DBBCE758}" srcOrd="7" destOrd="0" presId="urn:microsoft.com/office/officeart/2008/layout/LinedList"/>
    <dgm:cxn modelId="{9F9F817C-94A9-4603-A905-3B0A55CD5A3B}" type="presParOf" srcId="{9182BCDA-5437-4AD4-A950-F408DBBCE758}" destId="{099F49A2-FE28-4B9A-8C6B-CE05825A63DB}" srcOrd="0" destOrd="0" presId="urn:microsoft.com/office/officeart/2008/layout/LinedList"/>
    <dgm:cxn modelId="{A9C2E28C-0D42-4863-BA44-B617805660B6}" type="presParOf" srcId="{9182BCDA-5437-4AD4-A950-F408DBBCE758}" destId="{4F3096E2-6BFB-4C27-BF9F-0BCCDFF2E048}" srcOrd="1" destOrd="0" presId="urn:microsoft.com/office/officeart/2008/layout/LinedList"/>
    <dgm:cxn modelId="{61C1A006-FB5C-4E15-9D03-A35E2ADA01DA}" type="presParOf" srcId="{8FB18D4C-0748-4C91-87B9-EA6D6E73DAC7}" destId="{05755239-6857-420C-910C-C6E7B617C735}" srcOrd="8" destOrd="0" presId="urn:microsoft.com/office/officeart/2008/layout/LinedList"/>
    <dgm:cxn modelId="{9CBB5635-181B-46F1-8265-19455EA7C260}" type="presParOf" srcId="{8FB18D4C-0748-4C91-87B9-EA6D6E73DAC7}" destId="{1C32A01B-ED8E-4011-A88F-4FCAA14D64D0}" srcOrd="9" destOrd="0" presId="urn:microsoft.com/office/officeart/2008/layout/LinedList"/>
    <dgm:cxn modelId="{06DAF5A1-D7F4-42DD-89CD-CEE956EBDCC6}" type="presParOf" srcId="{1C32A01B-ED8E-4011-A88F-4FCAA14D64D0}" destId="{9926FE9D-D2CB-43AB-BD30-FC7ADF2FFEEA}" srcOrd="0" destOrd="0" presId="urn:microsoft.com/office/officeart/2008/layout/LinedList"/>
    <dgm:cxn modelId="{2CC9AB53-74FB-48CE-BF22-708CA2C7578C}" type="presParOf" srcId="{1C32A01B-ED8E-4011-A88F-4FCAA14D64D0}" destId="{F1184C41-1665-4979-B3D6-ADBC627E23F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2C99E-C7B4-4916-832F-7D1C03E99863}"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D864F331-BCF1-4E3E-ACA5-78BC82F116D1}">
      <dgm:prSet custT="1"/>
      <dgm:spPr/>
      <dgm:t>
        <a:bodyPr/>
        <a:lstStyle/>
        <a:p>
          <a:r>
            <a:rPr lang="en-US" sz="2000" b="1">
              <a:latin typeface="Times New Roman" panose="02020603050405020304" pitchFamily="18" charset="0"/>
              <a:cs typeface="Times New Roman" panose="02020603050405020304" pitchFamily="18" charset="0"/>
            </a:rPr>
            <a:t>Branches                                                           </a:t>
          </a:r>
          <a:r>
            <a:rPr lang="en-US"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23543</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83DEF88-E5D2-40AD-9CE6-2DFCFFE02AA9}" type="parTrans" cxnId="{CF00AD83-FAB1-477B-A368-A07AE03A6C1B}">
      <dgm:prSet/>
      <dgm:spPr/>
      <dgm:t>
        <a:bodyPr/>
        <a:lstStyle/>
        <a:p>
          <a:endParaRPr lang="en-US"/>
        </a:p>
      </dgm:t>
    </dgm:pt>
    <dgm:pt modelId="{C494A3C7-C28B-445A-985D-56A7C01951D3}" type="sibTrans" cxnId="{CF00AD83-FAB1-477B-A368-A07AE03A6C1B}">
      <dgm:prSet/>
      <dgm:spPr/>
      <dgm:t>
        <a:bodyPr/>
        <a:lstStyle/>
        <a:p>
          <a:endParaRPr lang="en-US"/>
        </a:p>
      </dgm:t>
    </dgm:pt>
    <dgm:pt modelId="{CB08B129-1EE7-4440-A352-524B9DBBDCC2}">
      <dgm:prSet custT="1"/>
      <dgm:spPr/>
      <dgm:t>
        <a:bodyPr/>
        <a:lstStyle/>
        <a:p>
          <a:r>
            <a:rPr lang="en-US" sz="2000" b="1">
              <a:latin typeface="Times New Roman" panose="02020603050405020304" pitchFamily="18" charset="0"/>
              <a:cs typeface="Times New Roman" panose="02020603050405020304" pitchFamily="18" charset="0"/>
            </a:rPr>
            <a:t>Employees                                                       </a:t>
          </a:r>
          <a:r>
            <a:rPr lang="en-US" sz="2000" b="1" cap="none" spc="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206713</a:t>
          </a:r>
          <a:endParaRPr lang="en-US" sz="2000" b="1" cap="none" spc="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1B8697B-4639-45FF-A296-FDB250F3D7B3}" type="parTrans" cxnId="{7370C7FE-DC83-4E42-B5CC-61902782AB3E}">
      <dgm:prSet/>
      <dgm:spPr/>
      <dgm:t>
        <a:bodyPr/>
        <a:lstStyle/>
        <a:p>
          <a:endParaRPr lang="en-US"/>
        </a:p>
      </dgm:t>
    </dgm:pt>
    <dgm:pt modelId="{5CCD7984-6C1E-4436-9D99-0E0851636578}" type="sibTrans" cxnId="{7370C7FE-DC83-4E42-B5CC-61902782AB3E}">
      <dgm:prSet/>
      <dgm:spPr/>
      <dgm:t>
        <a:bodyPr/>
        <a:lstStyle/>
        <a:p>
          <a:endParaRPr lang="en-US"/>
        </a:p>
      </dgm:t>
    </dgm:pt>
    <dgm:pt modelId="{22A654B7-62B4-4C66-AD13-2A6E3439B237}">
      <dgm:prSet custT="1"/>
      <dgm:spPr/>
      <dgm:t>
        <a:bodyPr/>
        <a:lstStyle/>
        <a:p>
          <a:r>
            <a:rPr lang="en-US" sz="2000" b="1">
              <a:latin typeface="Times New Roman" panose="02020603050405020304" pitchFamily="18" charset="0"/>
              <a:cs typeface="Times New Roman" panose="02020603050405020304" pitchFamily="18" charset="0"/>
            </a:rPr>
            <a:t>Clients                                                               </a:t>
          </a:r>
          <a:r>
            <a:rPr lang="en-US"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38.27 million</a:t>
          </a:r>
        </a:p>
      </dgm:t>
    </dgm:pt>
    <dgm:pt modelId="{9C25512D-3EFE-4F5C-ACDF-97E01C552C9F}" type="parTrans" cxnId="{F06120AB-BF97-490C-B6C8-3E7D0BA6DFD4}">
      <dgm:prSet/>
      <dgm:spPr/>
      <dgm:t>
        <a:bodyPr/>
        <a:lstStyle/>
        <a:p>
          <a:endParaRPr lang="en-US"/>
        </a:p>
      </dgm:t>
    </dgm:pt>
    <dgm:pt modelId="{B13A1184-EA1A-4D85-9E88-36B57D7B45F3}" type="sibTrans" cxnId="{F06120AB-BF97-490C-B6C8-3E7D0BA6DFD4}">
      <dgm:prSet/>
      <dgm:spPr/>
      <dgm:t>
        <a:bodyPr/>
        <a:lstStyle/>
        <a:p>
          <a:endParaRPr lang="en-US"/>
        </a:p>
      </dgm:t>
    </dgm:pt>
    <dgm:pt modelId="{167329AC-64C0-40B9-8854-3A53DB9AEDCA}">
      <dgm:prSet custT="1"/>
      <dgm:spPr/>
      <dgm:t>
        <a:bodyPr/>
        <a:lstStyle/>
        <a:p>
          <a:r>
            <a:rPr lang="en-US" sz="2000" b="1">
              <a:latin typeface="Times New Roman" panose="02020603050405020304" pitchFamily="18" charset="0"/>
              <a:cs typeface="Times New Roman" panose="02020603050405020304" pitchFamily="18" charset="0"/>
            </a:rPr>
            <a:t>Borrower                                                          </a:t>
          </a:r>
          <a:r>
            <a:rPr lang="en-US"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29.74 million</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F64CB8C-C50B-4B31-86C6-D0537376697E}" type="parTrans" cxnId="{42AF8553-E77D-43C9-A25E-4CF560F1B83D}">
      <dgm:prSet/>
      <dgm:spPr/>
      <dgm:t>
        <a:bodyPr/>
        <a:lstStyle/>
        <a:p>
          <a:endParaRPr lang="en-US"/>
        </a:p>
      </dgm:t>
    </dgm:pt>
    <dgm:pt modelId="{9B91E1BB-9A1C-4645-B476-1324D23883EC}" type="sibTrans" cxnId="{42AF8553-E77D-43C9-A25E-4CF560F1B83D}">
      <dgm:prSet/>
      <dgm:spPr/>
      <dgm:t>
        <a:bodyPr/>
        <a:lstStyle/>
        <a:p>
          <a:endParaRPr lang="en-US"/>
        </a:p>
      </dgm:t>
    </dgm:pt>
    <dgm:pt modelId="{3F61E2D6-8AB2-4A55-A397-F62B430968CB}">
      <dgm:prSet custT="1"/>
      <dgm:spPr/>
      <dgm:t>
        <a:bodyPr/>
        <a:lstStyle/>
        <a:p>
          <a:r>
            <a:rPr lang="en-US" sz="2000" b="1">
              <a:latin typeface="Times New Roman" panose="02020603050405020304" pitchFamily="18" charset="0"/>
              <a:cs typeface="Times New Roman" panose="02020603050405020304" pitchFamily="18" charset="0"/>
            </a:rPr>
            <a:t>Savings                                                             </a:t>
          </a:r>
          <a:r>
            <a:rPr lang="en-US"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496.24 billion BDT</a:t>
          </a:r>
        </a:p>
      </dgm:t>
    </dgm:pt>
    <dgm:pt modelId="{9F716384-417E-4A7F-829A-38F26FA22748}" type="parTrans" cxnId="{C635EE6B-2E3F-452E-98D8-D723D381B687}">
      <dgm:prSet/>
      <dgm:spPr/>
      <dgm:t>
        <a:bodyPr/>
        <a:lstStyle/>
        <a:p>
          <a:endParaRPr lang="en-US"/>
        </a:p>
      </dgm:t>
    </dgm:pt>
    <dgm:pt modelId="{8BC4CF08-1845-4A40-9C84-42023A92A94E}" type="sibTrans" cxnId="{C635EE6B-2E3F-452E-98D8-D723D381B687}">
      <dgm:prSet/>
      <dgm:spPr/>
      <dgm:t>
        <a:bodyPr/>
        <a:lstStyle/>
        <a:p>
          <a:endParaRPr lang="en-US"/>
        </a:p>
      </dgm:t>
    </dgm:pt>
    <dgm:pt modelId="{B249D297-8D85-43E7-847D-21EDBD375877}">
      <dgm:prSet custT="1"/>
      <dgm:spPr/>
      <dgm:t>
        <a:bodyPr/>
        <a:lstStyle/>
        <a:p>
          <a:r>
            <a:rPr lang="en-US" sz="2000" b="1">
              <a:latin typeface="Times New Roman" panose="02020603050405020304" pitchFamily="18" charset="0"/>
              <a:cs typeface="Times New Roman" panose="02020603050405020304" pitchFamily="18" charset="0"/>
            </a:rPr>
            <a:t>Loan Outstanding                                           </a:t>
          </a:r>
          <a:r>
            <a:rPr lang="en-US"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1241.49 billion BDT</a:t>
          </a:r>
        </a:p>
        <a:p>
          <a:r>
            <a:rPr lang="en-US" sz="1800" b="1">
              <a:solidFill>
                <a:srgbClr val="160977"/>
              </a:solidFill>
              <a:latin typeface="Times New Roman" panose="02020603050405020304" pitchFamily="18" charset="0"/>
              <a:cs typeface="Times New Roman" panose="02020603050405020304" pitchFamily="18" charset="0"/>
            </a:rPr>
            <a:t>(Existing Loan to Borrower) </a:t>
          </a:r>
          <a:endParaRPr lang="en-US" sz="1800" b="1">
            <a:solidFill>
              <a:srgbClr val="16097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023618A-78AE-4DD4-86F2-71C2E245DE4A}" type="parTrans" cxnId="{B2EA1602-31C9-4064-AA61-AF46DF7297B4}">
      <dgm:prSet/>
      <dgm:spPr/>
      <dgm:t>
        <a:bodyPr/>
        <a:lstStyle/>
        <a:p>
          <a:endParaRPr lang="en-US"/>
        </a:p>
      </dgm:t>
    </dgm:pt>
    <dgm:pt modelId="{26595851-CA57-4352-B4E2-0180D4135C58}" type="sibTrans" cxnId="{B2EA1602-31C9-4064-AA61-AF46DF7297B4}">
      <dgm:prSet/>
      <dgm:spPr/>
      <dgm:t>
        <a:bodyPr/>
        <a:lstStyle/>
        <a:p>
          <a:endParaRPr lang="en-US"/>
        </a:p>
      </dgm:t>
    </dgm:pt>
    <dgm:pt modelId="{F72C9711-F1B8-43C4-94E3-C742D646343E}">
      <dgm:prSet custT="1"/>
      <dgm:spPr/>
      <dgm:t>
        <a:bodyPr/>
        <a:lstStyle/>
        <a:p>
          <a:r>
            <a:rPr lang="en-US" sz="2000" b="1">
              <a:latin typeface="Times New Roman" panose="02020603050405020304" pitchFamily="18" charset="0"/>
              <a:cs typeface="Times New Roman" panose="02020603050405020304" pitchFamily="18" charset="0"/>
            </a:rPr>
            <a:t>Loan Disbursement                                         </a:t>
          </a:r>
          <a:r>
            <a:rPr lang="en-US"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1918.83 billion BDT</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BF7998B-984E-4469-A5BC-90DACE8A052E}" type="parTrans" cxnId="{8949FE8F-491D-4533-9774-5D28797A74D7}">
      <dgm:prSet/>
      <dgm:spPr/>
      <dgm:t>
        <a:bodyPr/>
        <a:lstStyle/>
        <a:p>
          <a:endParaRPr lang="en-US"/>
        </a:p>
      </dgm:t>
    </dgm:pt>
    <dgm:pt modelId="{60555D60-E2C4-4B90-AC58-56B72D02CEE7}" type="sibTrans" cxnId="{8949FE8F-491D-4533-9774-5D28797A74D7}">
      <dgm:prSet/>
      <dgm:spPr/>
      <dgm:t>
        <a:bodyPr/>
        <a:lstStyle/>
        <a:p>
          <a:endParaRPr lang="en-US"/>
        </a:p>
      </dgm:t>
    </dgm:pt>
    <dgm:pt modelId="{81FA7FCA-9573-4043-990E-60850EE46FCA}">
      <dgm:prSet custT="1"/>
      <dgm:spPr/>
      <dgm:t>
        <a:bodyPr/>
        <a:lstStyle/>
        <a:p>
          <a:r>
            <a:rPr lang="en-US" sz="2000" b="1">
              <a:latin typeface="Times New Roman" panose="02020603050405020304" pitchFamily="18" charset="0"/>
              <a:cs typeface="Times New Roman" panose="02020603050405020304" pitchFamily="18" charset="0"/>
            </a:rPr>
            <a:t>Loan Recovery                                                 </a:t>
          </a:r>
          <a:r>
            <a:rPr lang="en-US"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1652.69 billion BDT</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8349169-9F20-4C3A-94A7-B650187DAFC0}" type="parTrans" cxnId="{490C3DA0-79DD-442F-9D48-1A81BD11B61D}">
      <dgm:prSet/>
      <dgm:spPr/>
      <dgm:t>
        <a:bodyPr/>
        <a:lstStyle/>
        <a:p>
          <a:endParaRPr lang="en-US"/>
        </a:p>
      </dgm:t>
    </dgm:pt>
    <dgm:pt modelId="{28444BB9-3607-4FE2-9777-8E587968AD40}" type="sibTrans" cxnId="{490C3DA0-79DD-442F-9D48-1A81BD11B61D}">
      <dgm:prSet/>
      <dgm:spPr/>
      <dgm:t>
        <a:bodyPr/>
        <a:lstStyle/>
        <a:p>
          <a:endParaRPr lang="en-US"/>
        </a:p>
      </dgm:t>
    </dgm:pt>
    <dgm:pt modelId="{B99B30D8-2D36-485A-8CDD-BC5F919805E9}">
      <dgm:prSet custT="1"/>
      <dgm:spPr/>
      <dgm:t>
        <a:bodyPr/>
        <a:lstStyle/>
        <a:p>
          <a:r>
            <a:rPr lang="en-US"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MFIs                                                                  739 </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D730323-3C65-437B-98FB-826C68AE6A13}" type="parTrans" cxnId="{F62F7EA5-EA75-4AA6-B0B7-99DACB7B214C}">
      <dgm:prSet/>
      <dgm:spPr/>
      <dgm:t>
        <a:bodyPr/>
        <a:lstStyle/>
        <a:p>
          <a:endParaRPr lang="en-US"/>
        </a:p>
      </dgm:t>
    </dgm:pt>
    <dgm:pt modelId="{6920FF2A-3F4D-4D9F-9DB0-0BB5333C5E00}" type="sibTrans" cxnId="{F62F7EA5-EA75-4AA6-B0B7-99DACB7B214C}">
      <dgm:prSet/>
      <dgm:spPr/>
      <dgm:t>
        <a:bodyPr/>
        <a:lstStyle/>
        <a:p>
          <a:endParaRPr lang="en-US"/>
        </a:p>
      </dgm:t>
    </dgm:pt>
    <dgm:pt modelId="{D085C239-4456-4328-AB54-4DA646F9222C}" type="pres">
      <dgm:prSet presAssocID="{6062C99E-C7B4-4916-832F-7D1C03E99863}" presName="linear" presStyleCnt="0">
        <dgm:presLayoutVars>
          <dgm:animLvl val="lvl"/>
          <dgm:resizeHandles val="exact"/>
        </dgm:presLayoutVars>
      </dgm:prSet>
      <dgm:spPr/>
      <dgm:t>
        <a:bodyPr/>
        <a:lstStyle/>
        <a:p>
          <a:endParaRPr lang="en-US"/>
        </a:p>
      </dgm:t>
    </dgm:pt>
    <dgm:pt modelId="{4E9A7960-BDCC-4477-A4F1-E96A802567A6}" type="pres">
      <dgm:prSet presAssocID="{B99B30D8-2D36-485A-8CDD-BC5F919805E9}" presName="parentText" presStyleLbl="node1" presStyleIdx="0" presStyleCnt="9">
        <dgm:presLayoutVars>
          <dgm:chMax val="0"/>
          <dgm:bulletEnabled val="1"/>
        </dgm:presLayoutVars>
      </dgm:prSet>
      <dgm:spPr/>
      <dgm:t>
        <a:bodyPr/>
        <a:lstStyle/>
        <a:p>
          <a:endParaRPr lang="en-US"/>
        </a:p>
      </dgm:t>
    </dgm:pt>
    <dgm:pt modelId="{E7EA2F88-A117-418B-8A79-C8DC8F19129C}" type="pres">
      <dgm:prSet presAssocID="{6920FF2A-3F4D-4D9F-9DB0-0BB5333C5E00}" presName="spacer" presStyleCnt="0"/>
      <dgm:spPr/>
    </dgm:pt>
    <dgm:pt modelId="{CA43B573-D0FE-48E2-8483-957523459672}" type="pres">
      <dgm:prSet presAssocID="{D864F331-BCF1-4E3E-ACA5-78BC82F116D1}" presName="parentText" presStyleLbl="node1" presStyleIdx="1" presStyleCnt="9">
        <dgm:presLayoutVars>
          <dgm:chMax val="0"/>
          <dgm:bulletEnabled val="1"/>
        </dgm:presLayoutVars>
      </dgm:prSet>
      <dgm:spPr/>
      <dgm:t>
        <a:bodyPr/>
        <a:lstStyle/>
        <a:p>
          <a:endParaRPr lang="en-US"/>
        </a:p>
      </dgm:t>
    </dgm:pt>
    <dgm:pt modelId="{38F02120-3AB6-4BC7-8FAF-B18361913E30}" type="pres">
      <dgm:prSet presAssocID="{C494A3C7-C28B-445A-985D-56A7C01951D3}" presName="spacer" presStyleCnt="0"/>
      <dgm:spPr/>
    </dgm:pt>
    <dgm:pt modelId="{35FDDB77-2B66-4868-BFC9-802389AE8CDC}" type="pres">
      <dgm:prSet presAssocID="{CB08B129-1EE7-4440-A352-524B9DBBDCC2}" presName="parentText" presStyleLbl="node1" presStyleIdx="2" presStyleCnt="9">
        <dgm:presLayoutVars>
          <dgm:chMax val="0"/>
          <dgm:bulletEnabled val="1"/>
        </dgm:presLayoutVars>
      </dgm:prSet>
      <dgm:spPr/>
      <dgm:t>
        <a:bodyPr/>
        <a:lstStyle/>
        <a:p>
          <a:endParaRPr lang="en-US"/>
        </a:p>
      </dgm:t>
    </dgm:pt>
    <dgm:pt modelId="{8B5F2784-3672-4649-9C70-5FF448DA697C}" type="pres">
      <dgm:prSet presAssocID="{5CCD7984-6C1E-4436-9D99-0E0851636578}" presName="spacer" presStyleCnt="0"/>
      <dgm:spPr/>
    </dgm:pt>
    <dgm:pt modelId="{3D157CCE-939C-4DD7-B18D-B3863045F688}" type="pres">
      <dgm:prSet presAssocID="{22A654B7-62B4-4C66-AD13-2A6E3439B237}" presName="parentText" presStyleLbl="node1" presStyleIdx="3" presStyleCnt="9">
        <dgm:presLayoutVars>
          <dgm:chMax val="0"/>
          <dgm:bulletEnabled val="1"/>
        </dgm:presLayoutVars>
      </dgm:prSet>
      <dgm:spPr/>
      <dgm:t>
        <a:bodyPr/>
        <a:lstStyle/>
        <a:p>
          <a:endParaRPr lang="en-US"/>
        </a:p>
      </dgm:t>
    </dgm:pt>
    <dgm:pt modelId="{B73A5131-931C-4EF5-B1B6-CAC7757188A7}" type="pres">
      <dgm:prSet presAssocID="{B13A1184-EA1A-4D85-9E88-36B57D7B45F3}" presName="spacer" presStyleCnt="0"/>
      <dgm:spPr/>
    </dgm:pt>
    <dgm:pt modelId="{4131C260-E21D-468F-9852-99F9ED3D2027}" type="pres">
      <dgm:prSet presAssocID="{167329AC-64C0-40B9-8854-3A53DB9AEDCA}" presName="parentText" presStyleLbl="node1" presStyleIdx="4" presStyleCnt="9">
        <dgm:presLayoutVars>
          <dgm:chMax val="0"/>
          <dgm:bulletEnabled val="1"/>
        </dgm:presLayoutVars>
      </dgm:prSet>
      <dgm:spPr/>
      <dgm:t>
        <a:bodyPr/>
        <a:lstStyle/>
        <a:p>
          <a:endParaRPr lang="en-US"/>
        </a:p>
      </dgm:t>
    </dgm:pt>
    <dgm:pt modelId="{A99772CE-B4F5-4578-83D4-73E75A7947FF}" type="pres">
      <dgm:prSet presAssocID="{9B91E1BB-9A1C-4645-B476-1324D23883EC}" presName="spacer" presStyleCnt="0"/>
      <dgm:spPr/>
    </dgm:pt>
    <dgm:pt modelId="{4D039DB1-6439-45F9-806C-1E03BF1663AA}" type="pres">
      <dgm:prSet presAssocID="{3F61E2D6-8AB2-4A55-A397-F62B430968CB}" presName="parentText" presStyleLbl="node1" presStyleIdx="5" presStyleCnt="9">
        <dgm:presLayoutVars>
          <dgm:chMax val="0"/>
          <dgm:bulletEnabled val="1"/>
        </dgm:presLayoutVars>
      </dgm:prSet>
      <dgm:spPr/>
      <dgm:t>
        <a:bodyPr/>
        <a:lstStyle/>
        <a:p>
          <a:endParaRPr lang="en-US"/>
        </a:p>
      </dgm:t>
    </dgm:pt>
    <dgm:pt modelId="{390625C9-A936-43E9-9716-E6295ED9EFA0}" type="pres">
      <dgm:prSet presAssocID="{8BC4CF08-1845-4A40-9C84-42023A92A94E}" presName="spacer" presStyleCnt="0"/>
      <dgm:spPr/>
    </dgm:pt>
    <dgm:pt modelId="{3090F416-1E2B-4F90-9F24-D4EE963FBE9A}" type="pres">
      <dgm:prSet presAssocID="{B249D297-8D85-43E7-847D-21EDBD375877}" presName="parentText" presStyleLbl="node1" presStyleIdx="6" presStyleCnt="9">
        <dgm:presLayoutVars>
          <dgm:chMax val="0"/>
          <dgm:bulletEnabled val="1"/>
        </dgm:presLayoutVars>
      </dgm:prSet>
      <dgm:spPr/>
      <dgm:t>
        <a:bodyPr/>
        <a:lstStyle/>
        <a:p>
          <a:endParaRPr lang="en-US"/>
        </a:p>
      </dgm:t>
    </dgm:pt>
    <dgm:pt modelId="{DEEA8F98-6A11-4888-AECD-B6EF59371C60}" type="pres">
      <dgm:prSet presAssocID="{26595851-CA57-4352-B4E2-0180D4135C58}" presName="spacer" presStyleCnt="0"/>
      <dgm:spPr/>
    </dgm:pt>
    <dgm:pt modelId="{E07D4C30-96CF-450D-BA80-18791FF3A04B}" type="pres">
      <dgm:prSet presAssocID="{F72C9711-F1B8-43C4-94E3-C742D646343E}" presName="parentText" presStyleLbl="node1" presStyleIdx="7" presStyleCnt="9">
        <dgm:presLayoutVars>
          <dgm:chMax val="0"/>
          <dgm:bulletEnabled val="1"/>
        </dgm:presLayoutVars>
      </dgm:prSet>
      <dgm:spPr/>
      <dgm:t>
        <a:bodyPr/>
        <a:lstStyle/>
        <a:p>
          <a:endParaRPr lang="en-US"/>
        </a:p>
      </dgm:t>
    </dgm:pt>
    <dgm:pt modelId="{24FA2930-2092-407A-A44A-59FEADB91783}" type="pres">
      <dgm:prSet presAssocID="{60555D60-E2C4-4B90-AC58-56B72D02CEE7}" presName="spacer" presStyleCnt="0"/>
      <dgm:spPr/>
    </dgm:pt>
    <dgm:pt modelId="{6990971D-24E3-49E0-A93E-476B18402F93}" type="pres">
      <dgm:prSet presAssocID="{81FA7FCA-9573-4043-990E-60850EE46FCA}" presName="parentText" presStyleLbl="node1" presStyleIdx="8" presStyleCnt="9">
        <dgm:presLayoutVars>
          <dgm:chMax val="0"/>
          <dgm:bulletEnabled val="1"/>
        </dgm:presLayoutVars>
      </dgm:prSet>
      <dgm:spPr/>
      <dgm:t>
        <a:bodyPr/>
        <a:lstStyle/>
        <a:p>
          <a:endParaRPr lang="en-US"/>
        </a:p>
      </dgm:t>
    </dgm:pt>
  </dgm:ptLst>
  <dgm:cxnLst>
    <dgm:cxn modelId="{42AF8553-E77D-43C9-A25E-4CF560F1B83D}" srcId="{6062C99E-C7B4-4916-832F-7D1C03E99863}" destId="{167329AC-64C0-40B9-8854-3A53DB9AEDCA}" srcOrd="4" destOrd="0" parTransId="{DF64CB8C-C50B-4B31-86C6-D0537376697E}" sibTransId="{9B91E1BB-9A1C-4645-B476-1324D23883EC}"/>
    <dgm:cxn modelId="{52F2CB4D-D708-4029-AD0F-F93E89E03ED9}" type="presOf" srcId="{F72C9711-F1B8-43C4-94E3-C742D646343E}" destId="{E07D4C30-96CF-450D-BA80-18791FF3A04B}" srcOrd="0" destOrd="0" presId="urn:microsoft.com/office/officeart/2005/8/layout/vList2"/>
    <dgm:cxn modelId="{699CB93B-2CD8-418C-8942-4E98F8FAA1AE}" type="presOf" srcId="{CB08B129-1EE7-4440-A352-524B9DBBDCC2}" destId="{35FDDB77-2B66-4868-BFC9-802389AE8CDC}" srcOrd="0" destOrd="0" presId="urn:microsoft.com/office/officeart/2005/8/layout/vList2"/>
    <dgm:cxn modelId="{53696308-0300-4DA7-B909-D0CFF69CF0BB}" type="presOf" srcId="{22A654B7-62B4-4C66-AD13-2A6E3439B237}" destId="{3D157CCE-939C-4DD7-B18D-B3863045F688}" srcOrd="0" destOrd="0" presId="urn:microsoft.com/office/officeart/2005/8/layout/vList2"/>
    <dgm:cxn modelId="{490C3DA0-79DD-442F-9D48-1A81BD11B61D}" srcId="{6062C99E-C7B4-4916-832F-7D1C03E99863}" destId="{81FA7FCA-9573-4043-990E-60850EE46FCA}" srcOrd="8" destOrd="0" parTransId="{A8349169-9F20-4C3A-94A7-B650187DAFC0}" sibTransId="{28444BB9-3607-4FE2-9777-8E587968AD40}"/>
    <dgm:cxn modelId="{B18BFCA3-A71F-4066-B1E9-BE8527072CA4}" type="presOf" srcId="{3F61E2D6-8AB2-4A55-A397-F62B430968CB}" destId="{4D039DB1-6439-45F9-806C-1E03BF1663AA}" srcOrd="0" destOrd="0" presId="urn:microsoft.com/office/officeart/2005/8/layout/vList2"/>
    <dgm:cxn modelId="{D2B7F57F-7E8C-4218-A05A-2AD633590F7F}" type="presOf" srcId="{81FA7FCA-9573-4043-990E-60850EE46FCA}" destId="{6990971D-24E3-49E0-A93E-476B18402F93}" srcOrd="0" destOrd="0" presId="urn:microsoft.com/office/officeart/2005/8/layout/vList2"/>
    <dgm:cxn modelId="{9C83589F-9A6D-4B07-AEA7-70D3F47603E5}" type="presOf" srcId="{6062C99E-C7B4-4916-832F-7D1C03E99863}" destId="{D085C239-4456-4328-AB54-4DA646F9222C}" srcOrd="0" destOrd="0" presId="urn:microsoft.com/office/officeart/2005/8/layout/vList2"/>
    <dgm:cxn modelId="{F62F7EA5-EA75-4AA6-B0B7-99DACB7B214C}" srcId="{6062C99E-C7B4-4916-832F-7D1C03E99863}" destId="{B99B30D8-2D36-485A-8CDD-BC5F919805E9}" srcOrd="0" destOrd="0" parTransId="{3D730323-3C65-437B-98FB-826C68AE6A13}" sibTransId="{6920FF2A-3F4D-4D9F-9DB0-0BB5333C5E00}"/>
    <dgm:cxn modelId="{C635EE6B-2E3F-452E-98D8-D723D381B687}" srcId="{6062C99E-C7B4-4916-832F-7D1C03E99863}" destId="{3F61E2D6-8AB2-4A55-A397-F62B430968CB}" srcOrd="5" destOrd="0" parTransId="{9F716384-417E-4A7F-829A-38F26FA22748}" sibTransId="{8BC4CF08-1845-4A40-9C84-42023A92A94E}"/>
    <dgm:cxn modelId="{B2EA1602-31C9-4064-AA61-AF46DF7297B4}" srcId="{6062C99E-C7B4-4916-832F-7D1C03E99863}" destId="{B249D297-8D85-43E7-847D-21EDBD375877}" srcOrd="6" destOrd="0" parTransId="{6023618A-78AE-4DD4-86F2-71C2E245DE4A}" sibTransId="{26595851-CA57-4352-B4E2-0180D4135C58}"/>
    <dgm:cxn modelId="{290F29C1-D699-4AB7-8CFE-6DBB8BA5E03B}" type="presOf" srcId="{B99B30D8-2D36-485A-8CDD-BC5F919805E9}" destId="{4E9A7960-BDCC-4477-A4F1-E96A802567A6}" srcOrd="0" destOrd="0" presId="urn:microsoft.com/office/officeart/2005/8/layout/vList2"/>
    <dgm:cxn modelId="{A0499E9E-DBBC-4574-8A61-8184AA63FC04}" type="presOf" srcId="{B249D297-8D85-43E7-847D-21EDBD375877}" destId="{3090F416-1E2B-4F90-9F24-D4EE963FBE9A}" srcOrd="0" destOrd="0" presId="urn:microsoft.com/office/officeart/2005/8/layout/vList2"/>
    <dgm:cxn modelId="{CF00AD83-FAB1-477B-A368-A07AE03A6C1B}" srcId="{6062C99E-C7B4-4916-832F-7D1C03E99863}" destId="{D864F331-BCF1-4E3E-ACA5-78BC82F116D1}" srcOrd="1" destOrd="0" parTransId="{B83DEF88-E5D2-40AD-9CE6-2DFCFFE02AA9}" sibTransId="{C494A3C7-C28B-445A-985D-56A7C01951D3}"/>
    <dgm:cxn modelId="{7370C7FE-DC83-4E42-B5CC-61902782AB3E}" srcId="{6062C99E-C7B4-4916-832F-7D1C03E99863}" destId="{CB08B129-1EE7-4440-A352-524B9DBBDCC2}" srcOrd="2" destOrd="0" parTransId="{41B8697B-4639-45FF-A296-FDB250F3D7B3}" sibTransId="{5CCD7984-6C1E-4436-9D99-0E0851636578}"/>
    <dgm:cxn modelId="{8949FE8F-491D-4533-9774-5D28797A74D7}" srcId="{6062C99E-C7B4-4916-832F-7D1C03E99863}" destId="{F72C9711-F1B8-43C4-94E3-C742D646343E}" srcOrd="7" destOrd="0" parTransId="{0BF7998B-984E-4469-A5BC-90DACE8A052E}" sibTransId="{60555D60-E2C4-4B90-AC58-56B72D02CEE7}"/>
    <dgm:cxn modelId="{1AE9C378-B941-46B6-8A1C-A28FB31F22BC}" type="presOf" srcId="{167329AC-64C0-40B9-8854-3A53DB9AEDCA}" destId="{4131C260-E21D-468F-9852-99F9ED3D2027}" srcOrd="0" destOrd="0" presId="urn:microsoft.com/office/officeart/2005/8/layout/vList2"/>
    <dgm:cxn modelId="{F06120AB-BF97-490C-B6C8-3E7D0BA6DFD4}" srcId="{6062C99E-C7B4-4916-832F-7D1C03E99863}" destId="{22A654B7-62B4-4C66-AD13-2A6E3439B237}" srcOrd="3" destOrd="0" parTransId="{9C25512D-3EFE-4F5C-ACDF-97E01C552C9F}" sibTransId="{B13A1184-EA1A-4D85-9E88-36B57D7B45F3}"/>
    <dgm:cxn modelId="{5552E8B5-8296-4906-9126-9A73AD82AD57}" type="presOf" srcId="{D864F331-BCF1-4E3E-ACA5-78BC82F116D1}" destId="{CA43B573-D0FE-48E2-8483-957523459672}" srcOrd="0" destOrd="0" presId="urn:microsoft.com/office/officeart/2005/8/layout/vList2"/>
    <dgm:cxn modelId="{A812824C-C103-4A9E-A778-6C3D72D9B240}" type="presParOf" srcId="{D085C239-4456-4328-AB54-4DA646F9222C}" destId="{4E9A7960-BDCC-4477-A4F1-E96A802567A6}" srcOrd="0" destOrd="0" presId="urn:microsoft.com/office/officeart/2005/8/layout/vList2"/>
    <dgm:cxn modelId="{4B3D9FE3-8450-491D-B53B-73DC9110EFF8}" type="presParOf" srcId="{D085C239-4456-4328-AB54-4DA646F9222C}" destId="{E7EA2F88-A117-418B-8A79-C8DC8F19129C}" srcOrd="1" destOrd="0" presId="urn:microsoft.com/office/officeart/2005/8/layout/vList2"/>
    <dgm:cxn modelId="{95EF6F61-8FDC-4FC0-80C8-29BE02FF0E41}" type="presParOf" srcId="{D085C239-4456-4328-AB54-4DA646F9222C}" destId="{CA43B573-D0FE-48E2-8483-957523459672}" srcOrd="2" destOrd="0" presId="urn:microsoft.com/office/officeart/2005/8/layout/vList2"/>
    <dgm:cxn modelId="{9F9780A0-F8EE-43E2-953F-9E20B67C07F8}" type="presParOf" srcId="{D085C239-4456-4328-AB54-4DA646F9222C}" destId="{38F02120-3AB6-4BC7-8FAF-B18361913E30}" srcOrd="3" destOrd="0" presId="urn:microsoft.com/office/officeart/2005/8/layout/vList2"/>
    <dgm:cxn modelId="{637D49BA-3BC4-4886-A687-7645F1F5DB6A}" type="presParOf" srcId="{D085C239-4456-4328-AB54-4DA646F9222C}" destId="{35FDDB77-2B66-4868-BFC9-802389AE8CDC}" srcOrd="4" destOrd="0" presId="urn:microsoft.com/office/officeart/2005/8/layout/vList2"/>
    <dgm:cxn modelId="{AEAD81D8-A889-4984-9D09-729774C7E727}" type="presParOf" srcId="{D085C239-4456-4328-AB54-4DA646F9222C}" destId="{8B5F2784-3672-4649-9C70-5FF448DA697C}" srcOrd="5" destOrd="0" presId="urn:microsoft.com/office/officeart/2005/8/layout/vList2"/>
    <dgm:cxn modelId="{48470BE2-56AC-43F6-A8A7-02973E296626}" type="presParOf" srcId="{D085C239-4456-4328-AB54-4DA646F9222C}" destId="{3D157CCE-939C-4DD7-B18D-B3863045F688}" srcOrd="6" destOrd="0" presId="urn:microsoft.com/office/officeart/2005/8/layout/vList2"/>
    <dgm:cxn modelId="{AB8E4FE2-83BA-422B-97CF-C6D5E9EE1178}" type="presParOf" srcId="{D085C239-4456-4328-AB54-4DA646F9222C}" destId="{B73A5131-931C-4EF5-B1B6-CAC7757188A7}" srcOrd="7" destOrd="0" presId="urn:microsoft.com/office/officeart/2005/8/layout/vList2"/>
    <dgm:cxn modelId="{A7A523A8-5094-4C92-8C51-A6AD2746D80E}" type="presParOf" srcId="{D085C239-4456-4328-AB54-4DA646F9222C}" destId="{4131C260-E21D-468F-9852-99F9ED3D2027}" srcOrd="8" destOrd="0" presId="urn:microsoft.com/office/officeart/2005/8/layout/vList2"/>
    <dgm:cxn modelId="{361ED785-94BE-4D75-ABC5-EE44E4FF1F71}" type="presParOf" srcId="{D085C239-4456-4328-AB54-4DA646F9222C}" destId="{A99772CE-B4F5-4578-83D4-73E75A7947FF}" srcOrd="9" destOrd="0" presId="urn:microsoft.com/office/officeart/2005/8/layout/vList2"/>
    <dgm:cxn modelId="{707DA128-2DEA-46A5-BF5C-81BF5C93BC47}" type="presParOf" srcId="{D085C239-4456-4328-AB54-4DA646F9222C}" destId="{4D039DB1-6439-45F9-806C-1E03BF1663AA}" srcOrd="10" destOrd="0" presId="urn:microsoft.com/office/officeart/2005/8/layout/vList2"/>
    <dgm:cxn modelId="{E9FE8185-DF06-4BEF-9333-7865FAD4733D}" type="presParOf" srcId="{D085C239-4456-4328-AB54-4DA646F9222C}" destId="{390625C9-A936-43E9-9716-E6295ED9EFA0}" srcOrd="11" destOrd="0" presId="urn:microsoft.com/office/officeart/2005/8/layout/vList2"/>
    <dgm:cxn modelId="{F703209A-3822-4CF3-94A1-9AC8455B8517}" type="presParOf" srcId="{D085C239-4456-4328-AB54-4DA646F9222C}" destId="{3090F416-1E2B-4F90-9F24-D4EE963FBE9A}" srcOrd="12" destOrd="0" presId="urn:microsoft.com/office/officeart/2005/8/layout/vList2"/>
    <dgm:cxn modelId="{07E49C44-4B59-409B-B33B-B788FE0B562F}" type="presParOf" srcId="{D085C239-4456-4328-AB54-4DA646F9222C}" destId="{DEEA8F98-6A11-4888-AECD-B6EF59371C60}" srcOrd="13" destOrd="0" presId="urn:microsoft.com/office/officeart/2005/8/layout/vList2"/>
    <dgm:cxn modelId="{25725168-A2FA-4C18-A89F-033B0817B682}" type="presParOf" srcId="{D085C239-4456-4328-AB54-4DA646F9222C}" destId="{E07D4C30-96CF-450D-BA80-18791FF3A04B}" srcOrd="14" destOrd="0" presId="urn:microsoft.com/office/officeart/2005/8/layout/vList2"/>
    <dgm:cxn modelId="{73BDF758-70B6-44CD-B837-B7BDED9C6553}" type="presParOf" srcId="{D085C239-4456-4328-AB54-4DA646F9222C}" destId="{24FA2930-2092-407A-A44A-59FEADB91783}" srcOrd="15" destOrd="0" presId="urn:microsoft.com/office/officeart/2005/8/layout/vList2"/>
    <dgm:cxn modelId="{76E1C415-4159-4448-8C66-3D5B725E4EFF}" type="presParOf" srcId="{D085C239-4456-4328-AB54-4DA646F9222C}" destId="{6990971D-24E3-49E0-A93E-476B18402F93}"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8991D-4953-4A15-8E5B-9CD93E991ACF}">
      <dsp:nvSpPr>
        <dsp:cNvPr id="0" name=""/>
        <dsp:cNvSpPr/>
      </dsp:nvSpPr>
      <dsp:spPr>
        <a:xfrm>
          <a:off x="0" y="369"/>
          <a:ext cx="583775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0E6BA74-A498-43A9-A9C8-02CD96EC1E8E}">
      <dsp:nvSpPr>
        <dsp:cNvPr id="0" name=""/>
        <dsp:cNvSpPr/>
      </dsp:nvSpPr>
      <dsp:spPr>
        <a:xfrm>
          <a:off x="0" y="369"/>
          <a:ext cx="5837750" cy="604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a:t> 1996: </a:t>
          </a:r>
          <a:r>
            <a:rPr lang="en-US" sz="1300" kern="1200" err="1"/>
            <a:t>Hon’ble</a:t>
          </a:r>
          <a:r>
            <a:rPr lang="en-US" sz="1300" kern="1200"/>
            <a:t> Prime Minister Sheikh </a:t>
          </a:r>
          <a:r>
            <a:rPr lang="en-US" sz="1300" kern="1200" err="1"/>
            <a:t>Hasina</a:t>
          </a:r>
          <a:r>
            <a:rPr lang="en-US" sz="1300" kern="1200"/>
            <a:t> just after coming to power gave proper importance for the development and policy formulation  of MF sector.</a:t>
          </a:r>
        </a:p>
      </dsp:txBody>
      <dsp:txXfrm>
        <a:off x="0" y="369"/>
        <a:ext cx="5837750" cy="604592"/>
      </dsp:txXfrm>
    </dsp:sp>
    <dsp:sp modelId="{4958A88F-F025-44FF-95AA-F0869A523DB3}">
      <dsp:nvSpPr>
        <dsp:cNvPr id="0" name=""/>
        <dsp:cNvSpPr/>
      </dsp:nvSpPr>
      <dsp:spPr>
        <a:xfrm>
          <a:off x="0" y="604961"/>
          <a:ext cx="583775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A122D45-577F-440C-B8A3-6DD2FA2733A5}">
      <dsp:nvSpPr>
        <dsp:cNvPr id="0" name=""/>
        <dsp:cNvSpPr/>
      </dsp:nvSpPr>
      <dsp:spPr>
        <a:xfrm>
          <a:off x="0" y="604961"/>
          <a:ext cx="5837750" cy="604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a:t>1997:</a:t>
          </a:r>
          <a:r>
            <a:rPr lang="en-US" sz="1300" kern="1200"/>
            <a:t> Study on “The regulatory Aspects of Microfinance Institutions</a:t>
          </a:r>
          <a:r>
            <a:rPr lang="en-US" sz="1300" b="1" kern="1200"/>
            <a:t> (MFIs</a:t>
          </a:r>
          <a:r>
            <a:rPr lang="en-US" sz="1300" kern="1200"/>
            <a:t>) and Linking it with the Formal Financial Sector” was conducted by Bangladesh Bank.</a:t>
          </a:r>
        </a:p>
      </dsp:txBody>
      <dsp:txXfrm>
        <a:off x="0" y="604961"/>
        <a:ext cx="5837750" cy="604592"/>
      </dsp:txXfrm>
    </dsp:sp>
    <dsp:sp modelId="{9E35B4F2-016A-4926-8C16-D4C02958865E}">
      <dsp:nvSpPr>
        <dsp:cNvPr id="0" name=""/>
        <dsp:cNvSpPr/>
      </dsp:nvSpPr>
      <dsp:spPr>
        <a:xfrm>
          <a:off x="0" y="1209554"/>
          <a:ext cx="583775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A720430-511F-4ECE-9F46-3A6D4DF3F861}">
      <dsp:nvSpPr>
        <dsp:cNvPr id="0" name=""/>
        <dsp:cNvSpPr/>
      </dsp:nvSpPr>
      <dsp:spPr>
        <a:xfrm>
          <a:off x="0" y="1209554"/>
          <a:ext cx="5837750" cy="604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a:t>2000: </a:t>
          </a:r>
          <a:r>
            <a:rPr lang="en-US" sz="1300" kern="1200"/>
            <a:t>Establishment of </a:t>
          </a:r>
          <a:r>
            <a:rPr lang="en-US" sz="1300" b="1" kern="1200"/>
            <a:t>MRRU</a:t>
          </a:r>
          <a:r>
            <a:rPr lang="en-US" sz="1300" kern="1200"/>
            <a:t> and formation of </a:t>
          </a:r>
          <a:r>
            <a:rPr lang="en-US" sz="1300" b="1" kern="1200"/>
            <a:t>National Steering Committee</a:t>
          </a:r>
          <a:r>
            <a:rPr lang="en-US" sz="1300" kern="1200"/>
            <a:t> with the chairmanship of the Governor of BB.</a:t>
          </a:r>
        </a:p>
      </dsp:txBody>
      <dsp:txXfrm>
        <a:off x="0" y="1209554"/>
        <a:ext cx="5837750" cy="604592"/>
      </dsp:txXfrm>
    </dsp:sp>
    <dsp:sp modelId="{907B7D4D-6720-41C1-A5AD-8FECE023C189}">
      <dsp:nvSpPr>
        <dsp:cNvPr id="0" name=""/>
        <dsp:cNvSpPr/>
      </dsp:nvSpPr>
      <dsp:spPr>
        <a:xfrm>
          <a:off x="0" y="1814147"/>
          <a:ext cx="583775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99F49A2-FE28-4B9A-8C6B-CE05825A63DB}">
      <dsp:nvSpPr>
        <dsp:cNvPr id="0" name=""/>
        <dsp:cNvSpPr/>
      </dsp:nvSpPr>
      <dsp:spPr>
        <a:xfrm>
          <a:off x="0" y="1814147"/>
          <a:ext cx="5837750" cy="604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dirty="0"/>
            <a:t>2006:</a:t>
          </a:r>
          <a:r>
            <a:rPr lang="en-US" sz="1300" kern="1200" dirty="0"/>
            <a:t> Parliament passed “</a:t>
          </a:r>
          <a:r>
            <a:rPr lang="en-US" sz="1300" b="1" kern="1200" dirty="0"/>
            <a:t>Microcredit Regulatory Authority Act, 2006</a:t>
          </a:r>
          <a:r>
            <a:rPr lang="en-US" sz="1300" kern="1200" dirty="0"/>
            <a:t>” and MRA started its operation 27 August 2006.</a:t>
          </a:r>
        </a:p>
      </dsp:txBody>
      <dsp:txXfrm>
        <a:off x="0" y="1814147"/>
        <a:ext cx="5837750" cy="604592"/>
      </dsp:txXfrm>
    </dsp:sp>
    <dsp:sp modelId="{05755239-6857-420C-910C-C6E7B617C735}">
      <dsp:nvSpPr>
        <dsp:cNvPr id="0" name=""/>
        <dsp:cNvSpPr/>
      </dsp:nvSpPr>
      <dsp:spPr>
        <a:xfrm>
          <a:off x="0" y="2418740"/>
          <a:ext cx="583775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926FE9D-D2CB-43AB-BD30-FC7ADF2FFEEA}">
      <dsp:nvSpPr>
        <dsp:cNvPr id="0" name=""/>
        <dsp:cNvSpPr/>
      </dsp:nvSpPr>
      <dsp:spPr>
        <a:xfrm>
          <a:off x="0" y="2418740"/>
          <a:ext cx="5837750" cy="604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a:t>2011:</a:t>
          </a:r>
          <a:r>
            <a:rPr lang="en-US" sz="1300" kern="1200"/>
            <a:t> Effective regulation started after passing the “Microcredit Regulatory Authority Rules, 2010”</a:t>
          </a:r>
        </a:p>
      </dsp:txBody>
      <dsp:txXfrm>
        <a:off x="0" y="2418740"/>
        <a:ext cx="5837750" cy="604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A7960-BDCC-4477-A4F1-E96A802567A6}">
      <dsp:nvSpPr>
        <dsp:cNvPr id="0" name=""/>
        <dsp:cNvSpPr/>
      </dsp:nvSpPr>
      <dsp:spPr>
        <a:xfrm>
          <a:off x="0" y="794"/>
          <a:ext cx="7187283" cy="6502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MFIs                                                                  739 </a:t>
          </a:r>
          <a:endParaRPr lang="en-US"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1744" y="32538"/>
        <a:ext cx="7123795" cy="586781"/>
      </dsp:txXfrm>
    </dsp:sp>
    <dsp:sp modelId="{CA43B573-D0FE-48E2-8483-957523459672}">
      <dsp:nvSpPr>
        <dsp:cNvPr id="0" name=""/>
        <dsp:cNvSpPr/>
      </dsp:nvSpPr>
      <dsp:spPr>
        <a:xfrm>
          <a:off x="0" y="662103"/>
          <a:ext cx="7187283" cy="65026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Times New Roman" panose="02020603050405020304" pitchFamily="18" charset="0"/>
              <a:cs typeface="Times New Roman" panose="02020603050405020304" pitchFamily="18" charset="0"/>
            </a:rPr>
            <a:t>Branches                                                           </a:t>
          </a: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23543</a:t>
          </a:r>
          <a:endParaRPr lang="en-US"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1744" y="693847"/>
        <a:ext cx="7123795" cy="586781"/>
      </dsp:txXfrm>
    </dsp:sp>
    <dsp:sp modelId="{35FDDB77-2B66-4868-BFC9-802389AE8CDC}">
      <dsp:nvSpPr>
        <dsp:cNvPr id="0" name=""/>
        <dsp:cNvSpPr/>
      </dsp:nvSpPr>
      <dsp:spPr>
        <a:xfrm>
          <a:off x="0" y="1323412"/>
          <a:ext cx="7187283" cy="6502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Times New Roman" panose="02020603050405020304" pitchFamily="18" charset="0"/>
              <a:cs typeface="Times New Roman" panose="02020603050405020304" pitchFamily="18" charset="0"/>
            </a:rPr>
            <a:t>Employees                                                       </a:t>
          </a:r>
          <a:r>
            <a:rPr lang="en-US" sz="2000" b="1" kern="1200" cap="none" spc="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206713</a:t>
          </a:r>
          <a:endParaRPr lang="en-US" sz="2000" b="1" kern="1200" cap="none" spc="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1744" y="1355156"/>
        <a:ext cx="7123795" cy="586781"/>
      </dsp:txXfrm>
    </dsp:sp>
    <dsp:sp modelId="{3D157CCE-939C-4DD7-B18D-B3863045F688}">
      <dsp:nvSpPr>
        <dsp:cNvPr id="0" name=""/>
        <dsp:cNvSpPr/>
      </dsp:nvSpPr>
      <dsp:spPr>
        <a:xfrm>
          <a:off x="0" y="1984721"/>
          <a:ext cx="7187283" cy="6502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Times New Roman" panose="02020603050405020304" pitchFamily="18" charset="0"/>
              <a:cs typeface="Times New Roman" panose="02020603050405020304" pitchFamily="18" charset="0"/>
            </a:rPr>
            <a:t>Clients                                                               </a:t>
          </a: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38.27 million</a:t>
          </a:r>
        </a:p>
      </dsp:txBody>
      <dsp:txXfrm>
        <a:off x="31744" y="2016465"/>
        <a:ext cx="7123795" cy="586781"/>
      </dsp:txXfrm>
    </dsp:sp>
    <dsp:sp modelId="{4131C260-E21D-468F-9852-99F9ED3D2027}">
      <dsp:nvSpPr>
        <dsp:cNvPr id="0" name=""/>
        <dsp:cNvSpPr/>
      </dsp:nvSpPr>
      <dsp:spPr>
        <a:xfrm>
          <a:off x="0" y="2646030"/>
          <a:ext cx="7187283" cy="65026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Times New Roman" panose="02020603050405020304" pitchFamily="18" charset="0"/>
              <a:cs typeface="Times New Roman" panose="02020603050405020304" pitchFamily="18" charset="0"/>
            </a:rPr>
            <a:t>Borrower                                                          </a:t>
          </a: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29.74 million</a:t>
          </a:r>
          <a:endParaRPr lang="en-US"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1744" y="2677774"/>
        <a:ext cx="7123795" cy="586781"/>
      </dsp:txXfrm>
    </dsp:sp>
    <dsp:sp modelId="{4D039DB1-6439-45F9-806C-1E03BF1663AA}">
      <dsp:nvSpPr>
        <dsp:cNvPr id="0" name=""/>
        <dsp:cNvSpPr/>
      </dsp:nvSpPr>
      <dsp:spPr>
        <a:xfrm>
          <a:off x="0" y="3307338"/>
          <a:ext cx="7187283" cy="6502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Times New Roman" panose="02020603050405020304" pitchFamily="18" charset="0"/>
              <a:cs typeface="Times New Roman" panose="02020603050405020304" pitchFamily="18" charset="0"/>
            </a:rPr>
            <a:t>Savings                                                             </a:t>
          </a: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496.24 billion BDT</a:t>
          </a:r>
        </a:p>
      </dsp:txBody>
      <dsp:txXfrm>
        <a:off x="31744" y="3339082"/>
        <a:ext cx="7123795" cy="586781"/>
      </dsp:txXfrm>
    </dsp:sp>
    <dsp:sp modelId="{3090F416-1E2B-4F90-9F24-D4EE963FBE9A}">
      <dsp:nvSpPr>
        <dsp:cNvPr id="0" name=""/>
        <dsp:cNvSpPr/>
      </dsp:nvSpPr>
      <dsp:spPr>
        <a:xfrm>
          <a:off x="0" y="3968647"/>
          <a:ext cx="7187283" cy="65026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Times New Roman" panose="02020603050405020304" pitchFamily="18" charset="0"/>
              <a:cs typeface="Times New Roman" panose="02020603050405020304" pitchFamily="18" charset="0"/>
            </a:rPr>
            <a:t>Loan Outstanding                                           </a:t>
          </a: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1241.49 billion BDT</a:t>
          </a:r>
        </a:p>
        <a:p>
          <a:pPr lvl="0" algn="l" defTabSz="889000">
            <a:lnSpc>
              <a:spcPct val="90000"/>
            </a:lnSpc>
            <a:spcBef>
              <a:spcPct val="0"/>
            </a:spcBef>
            <a:spcAft>
              <a:spcPct val="35000"/>
            </a:spcAft>
          </a:pPr>
          <a:r>
            <a:rPr lang="en-US" sz="1800" b="1" kern="1200">
              <a:solidFill>
                <a:srgbClr val="160977"/>
              </a:solidFill>
              <a:latin typeface="Times New Roman" panose="02020603050405020304" pitchFamily="18" charset="0"/>
              <a:cs typeface="Times New Roman" panose="02020603050405020304" pitchFamily="18" charset="0"/>
            </a:rPr>
            <a:t>(Existing Loan to Borrower) </a:t>
          </a:r>
          <a:endParaRPr lang="en-US" sz="1800" b="1" kern="1200">
            <a:solidFill>
              <a:srgbClr val="16097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1744" y="4000391"/>
        <a:ext cx="7123795" cy="586781"/>
      </dsp:txXfrm>
    </dsp:sp>
    <dsp:sp modelId="{E07D4C30-96CF-450D-BA80-18791FF3A04B}">
      <dsp:nvSpPr>
        <dsp:cNvPr id="0" name=""/>
        <dsp:cNvSpPr/>
      </dsp:nvSpPr>
      <dsp:spPr>
        <a:xfrm>
          <a:off x="0" y="4629956"/>
          <a:ext cx="7187283" cy="6502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Times New Roman" panose="02020603050405020304" pitchFamily="18" charset="0"/>
              <a:cs typeface="Times New Roman" panose="02020603050405020304" pitchFamily="18" charset="0"/>
            </a:rPr>
            <a:t>Loan Disbursement                                         </a:t>
          </a: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1918.83 billion BDT</a:t>
          </a:r>
          <a:endParaRPr lang="en-US"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1744" y="4661700"/>
        <a:ext cx="7123795" cy="586781"/>
      </dsp:txXfrm>
    </dsp:sp>
    <dsp:sp modelId="{6990971D-24E3-49E0-A93E-476B18402F93}">
      <dsp:nvSpPr>
        <dsp:cNvPr id="0" name=""/>
        <dsp:cNvSpPr/>
      </dsp:nvSpPr>
      <dsp:spPr>
        <a:xfrm>
          <a:off x="0" y="5291265"/>
          <a:ext cx="7187283" cy="6502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a:latin typeface="Times New Roman" panose="02020603050405020304" pitchFamily="18" charset="0"/>
              <a:cs typeface="Times New Roman" panose="02020603050405020304" pitchFamily="18" charset="0"/>
            </a:rPr>
            <a:t>Loan Recovery                                                 </a:t>
          </a:r>
          <a:r>
            <a:rPr lang="en-US" sz="2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1652.69 billion BDT</a:t>
          </a:r>
          <a:endParaRPr lang="en-US"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1744" y="5323009"/>
        <a:ext cx="7123795" cy="5867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3179" tIns="46590" rIns="93179" bIns="46590" rtlCol="0"/>
          <a:lstStyle>
            <a:lvl1pPr algn="r">
              <a:defRPr sz="1200"/>
            </a:lvl1pPr>
          </a:lstStyle>
          <a:p>
            <a:fld id="{0C47CBC3-483C-4204-BD90-A09DB630A9BE}" type="datetimeFigureOut">
              <a:rPr lang="en-US" smtClean="0"/>
              <a:pPr/>
              <a:t>5/3/2023</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3179" tIns="46590" rIns="93179" bIns="46590" rtlCol="0" anchor="b"/>
          <a:lstStyle>
            <a:lvl1pPr algn="r">
              <a:defRPr sz="1200"/>
            </a:lvl1pPr>
          </a:lstStyle>
          <a:p>
            <a:fld id="{1A96883F-9D39-4230-B3EB-AD00E6115407}" type="slidenum">
              <a:rPr lang="en-US" smtClean="0"/>
              <a:pPr/>
              <a:t>‹#›</a:t>
            </a:fld>
            <a:endParaRPr lang="en-US"/>
          </a:p>
        </p:txBody>
      </p:sp>
    </p:spTree>
    <p:extLst>
      <p:ext uri="{BB962C8B-B14F-4D97-AF65-F5344CB8AC3E}">
        <p14:creationId xmlns:p14="http://schemas.microsoft.com/office/powerpoint/2010/main" val="120300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BAF1498-61DC-4474-A7B4-F80C5327FFC6}" type="datetimeFigureOut">
              <a:rPr lang="en-US" smtClean="0"/>
              <a:pPr/>
              <a:t>5/3/2023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8882B4D-CE24-4CF0-8AC5-C7456F7F5C96}" type="slidenum">
              <a:rPr lang="en-US" smtClean="0"/>
              <a:pPr/>
              <a:t>‹#›</a:t>
            </a:fld>
            <a:endParaRPr lang="en-US"/>
          </a:p>
        </p:txBody>
      </p:sp>
    </p:spTree>
    <p:extLst>
      <p:ext uri="{BB962C8B-B14F-4D97-AF65-F5344CB8AC3E}">
        <p14:creationId xmlns:p14="http://schemas.microsoft.com/office/powerpoint/2010/main" val="334897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882B4D-CE24-4CF0-8AC5-C7456F7F5C96}" type="slidenum">
              <a:rPr lang="en-US" smtClean="0"/>
              <a:pPr/>
              <a:t>11</a:t>
            </a:fld>
            <a:endParaRPr lang="en-US"/>
          </a:p>
        </p:txBody>
      </p:sp>
    </p:spTree>
    <p:extLst>
      <p:ext uri="{BB962C8B-B14F-4D97-AF65-F5344CB8AC3E}">
        <p14:creationId xmlns:p14="http://schemas.microsoft.com/office/powerpoint/2010/main" val="200186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4CCD36-3491-4793-9E53-076EB4F0D339}" type="datetime1">
              <a:rPr lang="en-US" smtClean="0"/>
              <a:t>5/3/2023</a:t>
            </a:fld>
            <a:endParaRPr lang="en-US"/>
          </a:p>
        </p:txBody>
      </p:sp>
      <p:sp>
        <p:nvSpPr>
          <p:cNvPr id="5" name="Footer Placeholder 4"/>
          <p:cNvSpPr>
            <a:spLocks noGrp="1"/>
          </p:cNvSpPr>
          <p:nvPr>
            <p:ph type="ftr" sz="quarter" idx="11"/>
          </p:nvPr>
        </p:nvSpPr>
        <p:spPr/>
        <p:txBody>
          <a:bodyPr/>
          <a:lstStyle/>
          <a:p>
            <a:r>
              <a:rPr lang="en-US"/>
              <a:t>Microcredit Regulatory Authority</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41382-226A-41B9-9EBA-A1038AF4052A}" type="datetime1">
              <a:rPr lang="en-US" smtClean="0"/>
              <a:t>5/3/2023</a:t>
            </a:fld>
            <a:endParaRPr lang="en-US"/>
          </a:p>
        </p:txBody>
      </p:sp>
      <p:sp>
        <p:nvSpPr>
          <p:cNvPr id="5" name="Footer Placeholder 4"/>
          <p:cNvSpPr>
            <a:spLocks noGrp="1"/>
          </p:cNvSpPr>
          <p:nvPr>
            <p:ph type="ftr" sz="quarter" idx="11"/>
          </p:nvPr>
        </p:nvSpPr>
        <p:spPr/>
        <p:txBody>
          <a:bodyPr/>
          <a:lstStyle/>
          <a:p>
            <a:r>
              <a:rPr lang="en-US"/>
              <a:t>Microcredit Regulatory Authority</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D4B065-41CC-44EB-9E99-103D222399B9}" type="datetime1">
              <a:rPr lang="en-US" smtClean="0"/>
              <a:t>5/3/2023</a:t>
            </a:fld>
            <a:endParaRPr lang="en-US"/>
          </a:p>
        </p:txBody>
      </p:sp>
      <p:sp>
        <p:nvSpPr>
          <p:cNvPr id="5" name="Footer Placeholder 4"/>
          <p:cNvSpPr>
            <a:spLocks noGrp="1"/>
          </p:cNvSpPr>
          <p:nvPr>
            <p:ph type="ftr" sz="quarter" idx="11"/>
          </p:nvPr>
        </p:nvSpPr>
        <p:spPr/>
        <p:txBody>
          <a:bodyPr/>
          <a:lstStyle/>
          <a:p>
            <a:r>
              <a:rPr lang="en-US"/>
              <a:t>Microcredit Regulatory Authority</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a:t>Add text</a:t>
            </a:r>
          </a:p>
        </p:txBody>
      </p:sp>
      <p:sp>
        <p:nvSpPr>
          <p:cNvPr id="6" name="Text Placeholder 5">
            <a:extLst>
              <a:ext uri="{FF2B5EF4-FFF2-40B4-BE49-F238E27FC236}">
                <a16:creationId xmlns:a16="http://schemas.microsoft.com/office/drawing/2014/main" xmlns=""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a:t>Add text</a:t>
            </a:r>
          </a:p>
        </p:txBody>
      </p:sp>
      <p:sp>
        <p:nvSpPr>
          <p:cNvPr id="8" name="Text Placeholder 7">
            <a:extLst>
              <a:ext uri="{FF2B5EF4-FFF2-40B4-BE49-F238E27FC236}">
                <a16:creationId xmlns:a16="http://schemas.microsoft.com/office/drawing/2014/main" xmlns=""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53144-0FA0-4A54-BE14-804718C2756C}" type="datetime1">
              <a:rPr lang="en-US" smtClean="0"/>
              <a:t>5/3/2023</a:t>
            </a:fld>
            <a:endParaRPr lang="en-US"/>
          </a:p>
        </p:txBody>
      </p:sp>
      <p:sp>
        <p:nvSpPr>
          <p:cNvPr id="5" name="Footer Placeholder 4"/>
          <p:cNvSpPr>
            <a:spLocks noGrp="1"/>
          </p:cNvSpPr>
          <p:nvPr>
            <p:ph type="ftr" sz="quarter" idx="11"/>
          </p:nvPr>
        </p:nvSpPr>
        <p:spPr/>
        <p:txBody>
          <a:bodyPr/>
          <a:lstStyle/>
          <a:p>
            <a:r>
              <a:rPr lang="en-US"/>
              <a:t>Microcredit Regulatory Authority</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B41D4-8BDD-45F1-9A89-F66FAB1C6717}" type="datetime1">
              <a:rPr lang="en-US" smtClean="0"/>
              <a:t>5/3/2023</a:t>
            </a:fld>
            <a:endParaRPr lang="en-US"/>
          </a:p>
        </p:txBody>
      </p:sp>
      <p:sp>
        <p:nvSpPr>
          <p:cNvPr id="5" name="Footer Placeholder 4"/>
          <p:cNvSpPr>
            <a:spLocks noGrp="1"/>
          </p:cNvSpPr>
          <p:nvPr>
            <p:ph type="ftr" sz="quarter" idx="11"/>
          </p:nvPr>
        </p:nvSpPr>
        <p:spPr/>
        <p:txBody>
          <a:bodyPr/>
          <a:lstStyle/>
          <a:p>
            <a:r>
              <a:rPr lang="en-US"/>
              <a:t>Microcredit Regulatory Authority</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83D3F3-2EA6-4F1E-9014-F9278C05E765}" type="datetime1">
              <a:rPr lang="en-US" smtClean="0"/>
              <a:t>5/3/2023</a:t>
            </a:fld>
            <a:endParaRPr lang="en-US"/>
          </a:p>
        </p:txBody>
      </p:sp>
      <p:sp>
        <p:nvSpPr>
          <p:cNvPr id="6" name="Footer Placeholder 5"/>
          <p:cNvSpPr>
            <a:spLocks noGrp="1"/>
          </p:cNvSpPr>
          <p:nvPr>
            <p:ph type="ftr" sz="quarter" idx="11"/>
          </p:nvPr>
        </p:nvSpPr>
        <p:spPr/>
        <p:txBody>
          <a:bodyPr/>
          <a:lstStyle/>
          <a:p>
            <a:r>
              <a:rPr lang="en-US"/>
              <a:t>Microcredit Regulatory Authority</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6B34E1-3DAA-430D-A0DF-A0623ECC5397}" type="datetime1">
              <a:rPr lang="en-US" smtClean="0"/>
              <a:t>5/3/2023</a:t>
            </a:fld>
            <a:endParaRPr lang="en-US"/>
          </a:p>
        </p:txBody>
      </p:sp>
      <p:sp>
        <p:nvSpPr>
          <p:cNvPr id="8" name="Footer Placeholder 7"/>
          <p:cNvSpPr>
            <a:spLocks noGrp="1"/>
          </p:cNvSpPr>
          <p:nvPr>
            <p:ph type="ftr" sz="quarter" idx="11"/>
          </p:nvPr>
        </p:nvSpPr>
        <p:spPr/>
        <p:txBody>
          <a:bodyPr/>
          <a:lstStyle/>
          <a:p>
            <a:r>
              <a:rPr lang="en-US"/>
              <a:t>Microcredit Regulatory Authority</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9EFC0D-5AB5-4F82-9C67-0B61D1920D08}" type="datetime1">
              <a:rPr lang="en-US" smtClean="0"/>
              <a:t>5/3/2023</a:t>
            </a:fld>
            <a:endParaRPr lang="en-US"/>
          </a:p>
        </p:txBody>
      </p:sp>
      <p:sp>
        <p:nvSpPr>
          <p:cNvPr id="4" name="Footer Placeholder 3"/>
          <p:cNvSpPr>
            <a:spLocks noGrp="1"/>
          </p:cNvSpPr>
          <p:nvPr>
            <p:ph type="ftr" sz="quarter" idx="11"/>
          </p:nvPr>
        </p:nvSpPr>
        <p:spPr/>
        <p:txBody>
          <a:bodyPr/>
          <a:lstStyle/>
          <a:p>
            <a:r>
              <a:rPr lang="en-US"/>
              <a:t>Microcredit Regulatory Authority</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5FAB1-B97E-4D79-8176-928E61D4AB8D}" type="datetime1">
              <a:rPr lang="en-US" smtClean="0"/>
              <a:t>5/3/2023</a:t>
            </a:fld>
            <a:endParaRPr lang="en-US"/>
          </a:p>
        </p:txBody>
      </p:sp>
      <p:sp>
        <p:nvSpPr>
          <p:cNvPr id="3" name="Footer Placeholder 2"/>
          <p:cNvSpPr>
            <a:spLocks noGrp="1"/>
          </p:cNvSpPr>
          <p:nvPr>
            <p:ph type="ftr" sz="quarter" idx="11"/>
          </p:nvPr>
        </p:nvSpPr>
        <p:spPr/>
        <p:txBody>
          <a:bodyPr/>
          <a:lstStyle/>
          <a:p>
            <a:r>
              <a:rPr lang="en-US"/>
              <a:t>Microcredit Regulatory Authority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68DF1-5696-49AF-82AB-E4E00DF9CDEF}" type="datetime1">
              <a:rPr lang="en-US" smtClean="0"/>
              <a:t>5/3/2023</a:t>
            </a:fld>
            <a:endParaRPr lang="en-US"/>
          </a:p>
        </p:txBody>
      </p:sp>
      <p:sp>
        <p:nvSpPr>
          <p:cNvPr id="6" name="Footer Placeholder 5"/>
          <p:cNvSpPr>
            <a:spLocks noGrp="1"/>
          </p:cNvSpPr>
          <p:nvPr>
            <p:ph type="ftr" sz="quarter" idx="11"/>
          </p:nvPr>
        </p:nvSpPr>
        <p:spPr/>
        <p:txBody>
          <a:bodyPr/>
          <a:lstStyle/>
          <a:p>
            <a:r>
              <a:rPr lang="en-US"/>
              <a:t>Microcredit Regulatory Authority</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2CA1D8-B0F1-4427-B4F2-D878DA335C22}" type="datetime1">
              <a:rPr lang="en-US" smtClean="0"/>
              <a:t>5/3/2023</a:t>
            </a:fld>
            <a:endParaRPr lang="en-US"/>
          </a:p>
        </p:txBody>
      </p:sp>
      <p:sp>
        <p:nvSpPr>
          <p:cNvPr id="6" name="Footer Placeholder 5"/>
          <p:cNvSpPr>
            <a:spLocks noGrp="1"/>
          </p:cNvSpPr>
          <p:nvPr>
            <p:ph type="ftr" sz="quarter" idx="11"/>
          </p:nvPr>
        </p:nvSpPr>
        <p:spPr/>
        <p:txBody>
          <a:bodyPr/>
          <a:lstStyle/>
          <a:p>
            <a:r>
              <a:rPr lang="en-US"/>
              <a:t>Microcredit Regulatory Authority</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B9B1-7ABC-42F0-B1AF-5ACB6F1C564E}" type="datetime1">
              <a:rPr lang="en-US" smtClean="0"/>
              <a:t>5/3/2023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Microcredit Regulatory Authority</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67" name="Rectangle 14361">
            <a:extLst>
              <a:ext uri="{FF2B5EF4-FFF2-40B4-BE49-F238E27FC236}">
                <a16:creationId xmlns:a16="http://schemas.microsoft.com/office/drawing/2014/main" xmlns="" id="{467F378D-A000-47AE-83B2-D9954D8C94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9" name="Freeform: Shape 14363">
            <a:extLst>
              <a:ext uri="{FF2B5EF4-FFF2-40B4-BE49-F238E27FC236}">
                <a16:creationId xmlns:a16="http://schemas.microsoft.com/office/drawing/2014/main" xmlns="" id="{48E26863-5660-4928-984A-CA2CFC8F6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287" y="746626"/>
            <a:ext cx="262417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66" name="Rectangle 6">
            <a:extLst>
              <a:ext uri="{FF2B5EF4-FFF2-40B4-BE49-F238E27FC236}">
                <a16:creationId xmlns:a16="http://schemas.microsoft.com/office/drawing/2014/main" xmlns="" id="{D7538F2A-6532-4E38-8354-21841BB0B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65705" y="580586"/>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68" name="Freeform: Shape 14367">
            <a:extLst>
              <a:ext uri="{FF2B5EF4-FFF2-40B4-BE49-F238E27FC236}">
                <a16:creationId xmlns:a16="http://schemas.microsoft.com/office/drawing/2014/main" xmlns="" id="{CD91D775-8E4E-4256-89C8-12CEA1F2AD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84454" y="746625"/>
            <a:ext cx="2624328"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70" name="Freeform: Shape 14369">
            <a:extLst>
              <a:ext uri="{FF2B5EF4-FFF2-40B4-BE49-F238E27FC236}">
                <a16:creationId xmlns:a16="http://schemas.microsoft.com/office/drawing/2014/main" xmlns="" id="{52F31131-35FC-4834-8E62-1D9DA3BE2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8946" y="746625"/>
            <a:ext cx="2624328"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72" name="Freeform: Shape 14371">
            <a:extLst>
              <a:ext uri="{FF2B5EF4-FFF2-40B4-BE49-F238E27FC236}">
                <a16:creationId xmlns:a16="http://schemas.microsoft.com/office/drawing/2014/main" xmlns="" id="{E7AD7F70-85A5-463C-9B1F-3182B60F86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62385" y="746626"/>
            <a:ext cx="2624328"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74" name="Rectangle 6">
            <a:extLst>
              <a:ext uri="{FF2B5EF4-FFF2-40B4-BE49-F238E27FC236}">
                <a16:creationId xmlns:a16="http://schemas.microsoft.com/office/drawing/2014/main" xmlns="" id="{E5F002A4-1B0E-473E-AD7B-8346FB83B4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341703" y="2300232"/>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376" name="Freeform: Shape 14375">
            <a:extLst>
              <a:ext uri="{FF2B5EF4-FFF2-40B4-BE49-F238E27FC236}">
                <a16:creationId xmlns:a16="http://schemas.microsoft.com/office/drawing/2014/main" xmlns="" id="{13AF7514-9DD7-4ADB-84DF-5D8B61E73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9" y="4298302"/>
            <a:ext cx="12192000" cy="2559698"/>
          </a:xfrm>
          <a:custGeom>
            <a:avLst/>
            <a:gdLst>
              <a:gd name="connsiteX0" fmla="*/ 1462415 w 12192000"/>
              <a:gd name="connsiteY0" fmla="*/ 0 h 2685062"/>
              <a:gd name="connsiteX1" fmla="*/ 1494432 w 12192000"/>
              <a:gd name="connsiteY1" fmla="*/ 2457 h 2685062"/>
              <a:gd name="connsiteX2" fmla="*/ 1523667 w 12192000"/>
              <a:gd name="connsiteY2" fmla="*/ 11778 h 2685062"/>
              <a:gd name="connsiteX3" fmla="*/ 1523067 w 12192000"/>
              <a:gd name="connsiteY3" fmla="*/ 14207 h 2685062"/>
              <a:gd name="connsiteX4" fmla="*/ 1527695 w 12192000"/>
              <a:gd name="connsiteY4" fmla="*/ 15715 h 2685062"/>
              <a:gd name="connsiteX5" fmla="*/ 1532258 w 12192000"/>
              <a:gd name="connsiteY5" fmla="*/ 14518 h 2685062"/>
              <a:gd name="connsiteX6" fmla="*/ 1537796 w 12192000"/>
              <a:gd name="connsiteY6" fmla="*/ 16283 h 2685062"/>
              <a:gd name="connsiteX7" fmla="*/ 1553041 w 12192000"/>
              <a:gd name="connsiteY7" fmla="*/ 20452 h 2685062"/>
              <a:gd name="connsiteX8" fmla="*/ 1557495 w 12192000"/>
              <a:gd name="connsiteY8" fmla="*/ 25861 h 2685062"/>
              <a:gd name="connsiteX9" fmla="*/ 1617448 w 12192000"/>
              <a:gd name="connsiteY9" fmla="*/ 40977 h 2685062"/>
              <a:gd name="connsiteX10" fmla="*/ 1636697 w 12192000"/>
              <a:gd name="connsiteY10" fmla="*/ 39108 h 2685062"/>
              <a:gd name="connsiteX11" fmla="*/ 1657286 w 12192000"/>
              <a:gd name="connsiteY11" fmla="*/ 49000 h 2685062"/>
              <a:gd name="connsiteX12" fmla="*/ 1719191 w 12192000"/>
              <a:gd name="connsiteY12" fmla="*/ 56920 h 2685062"/>
              <a:gd name="connsiteX13" fmla="*/ 1787126 w 12192000"/>
              <a:gd name="connsiteY13" fmla="*/ 71960 h 2685062"/>
              <a:gd name="connsiteX14" fmla="*/ 1834555 w 12192000"/>
              <a:gd name="connsiteY14" fmla="*/ 86590 h 2685062"/>
              <a:gd name="connsiteX15" fmla="*/ 1966070 w 12192000"/>
              <a:gd name="connsiteY15" fmla="*/ 103987 h 2685062"/>
              <a:gd name="connsiteX16" fmla="*/ 2188582 w 12192000"/>
              <a:gd name="connsiteY16" fmla="*/ 124532 h 2685062"/>
              <a:gd name="connsiteX17" fmla="*/ 2234811 w 12192000"/>
              <a:gd name="connsiteY17" fmla="*/ 130739 h 2685062"/>
              <a:gd name="connsiteX18" fmla="*/ 2270005 w 12192000"/>
              <a:gd name="connsiteY18" fmla="*/ 143358 h 2685062"/>
              <a:gd name="connsiteX19" fmla="*/ 2274208 w 12192000"/>
              <a:gd name="connsiteY19" fmla="*/ 152634 h 2685062"/>
              <a:gd name="connsiteX20" fmla="*/ 2298905 w 12192000"/>
              <a:gd name="connsiteY20" fmla="*/ 157215 h 2685062"/>
              <a:gd name="connsiteX21" fmla="*/ 2304521 w 12192000"/>
              <a:gd name="connsiteY21" fmla="*/ 159957 h 2685062"/>
              <a:gd name="connsiteX22" fmla="*/ 2337696 w 12192000"/>
              <a:gd name="connsiteY22" fmla="*/ 174150 h 2685062"/>
              <a:gd name="connsiteX23" fmla="*/ 2432112 w 12192000"/>
              <a:gd name="connsiteY23" fmla="*/ 166646 h 2685062"/>
              <a:gd name="connsiteX24" fmla="*/ 2500149 w 12192000"/>
              <a:gd name="connsiteY24" fmla="*/ 168723 h 2685062"/>
              <a:gd name="connsiteX25" fmla="*/ 2504776 w 12192000"/>
              <a:gd name="connsiteY25" fmla="*/ 171455 h 2685062"/>
              <a:gd name="connsiteX26" fmla="*/ 2507358 w 12192000"/>
              <a:gd name="connsiteY26" fmla="*/ 177677 h 2685062"/>
              <a:gd name="connsiteX27" fmla="*/ 2518847 w 12192000"/>
              <a:gd name="connsiteY27" fmla="*/ 180936 h 2685062"/>
              <a:gd name="connsiteX28" fmla="*/ 2528864 w 12192000"/>
              <a:gd name="connsiteY28" fmla="*/ 188517 h 2685062"/>
              <a:gd name="connsiteX29" fmla="*/ 2938613 w 12192000"/>
              <a:gd name="connsiteY29" fmla="*/ 248764 h 2685062"/>
              <a:gd name="connsiteX30" fmla="*/ 3132513 w 12192000"/>
              <a:gd name="connsiteY30" fmla="*/ 229282 h 2685062"/>
              <a:gd name="connsiteX31" fmla="*/ 3208657 w 12192000"/>
              <a:gd name="connsiteY31" fmla="*/ 230814 h 2685062"/>
              <a:gd name="connsiteX32" fmla="*/ 3217904 w 12192000"/>
              <a:gd name="connsiteY32" fmla="*/ 237375 h 2685062"/>
              <a:gd name="connsiteX33" fmla="*/ 3330150 w 12192000"/>
              <a:gd name="connsiteY33" fmla="*/ 214762 h 2685062"/>
              <a:gd name="connsiteX34" fmla="*/ 3480527 w 12192000"/>
              <a:gd name="connsiteY34" fmla="*/ 231960 h 2685062"/>
              <a:gd name="connsiteX35" fmla="*/ 3591806 w 12192000"/>
              <a:gd name="connsiteY35" fmla="*/ 253003 h 2685062"/>
              <a:gd name="connsiteX36" fmla="*/ 3655143 w 12192000"/>
              <a:gd name="connsiteY36" fmla="*/ 261318 h 2685062"/>
              <a:gd name="connsiteX37" fmla="*/ 3700191 w 12192000"/>
              <a:gd name="connsiteY37" fmla="*/ 271235 h 2685062"/>
              <a:gd name="connsiteX38" fmla="*/ 3820459 w 12192000"/>
              <a:gd name="connsiteY38" fmla="*/ 275675 h 2685062"/>
              <a:gd name="connsiteX39" fmla="*/ 4022158 w 12192000"/>
              <a:gd name="connsiteY39" fmla="*/ 274341 h 2685062"/>
              <a:gd name="connsiteX40" fmla="*/ 4164508 w 12192000"/>
              <a:gd name="connsiteY40" fmla="*/ 309117 h 2685062"/>
              <a:gd name="connsiteX41" fmla="*/ 4246843 w 12192000"/>
              <a:gd name="connsiteY41" fmla="*/ 292417 h 2685062"/>
              <a:gd name="connsiteX42" fmla="*/ 4337133 w 12192000"/>
              <a:gd name="connsiteY42" fmla="*/ 304707 h 2685062"/>
              <a:gd name="connsiteX43" fmla="*/ 4696109 w 12192000"/>
              <a:gd name="connsiteY43" fmla="*/ 300060 h 2685062"/>
              <a:gd name="connsiteX44" fmla="*/ 4928090 w 12192000"/>
              <a:gd name="connsiteY44" fmla="*/ 291457 h 2685062"/>
              <a:gd name="connsiteX45" fmla="*/ 4960316 w 12192000"/>
              <a:gd name="connsiteY45" fmla="*/ 287841 h 2685062"/>
              <a:gd name="connsiteX46" fmla="*/ 4960840 w 12192000"/>
              <a:gd name="connsiteY46" fmla="*/ 285406 h 2685062"/>
              <a:gd name="connsiteX47" fmla="*/ 4965958 w 12192000"/>
              <a:gd name="connsiteY47" fmla="*/ 284802 h 2685062"/>
              <a:gd name="connsiteX48" fmla="*/ 4969785 w 12192000"/>
              <a:gd name="connsiteY48" fmla="*/ 286778 h 2685062"/>
              <a:gd name="connsiteX49" fmla="*/ 4975889 w 12192000"/>
              <a:gd name="connsiteY49" fmla="*/ 286093 h 2685062"/>
              <a:gd name="connsiteX50" fmla="*/ 4992382 w 12192000"/>
              <a:gd name="connsiteY50" fmla="*/ 284871 h 2685062"/>
              <a:gd name="connsiteX51" fmla="*/ 4999094 w 12192000"/>
              <a:gd name="connsiteY51" fmla="*/ 280499 h 2685062"/>
              <a:gd name="connsiteX52" fmla="*/ 5080965 w 12192000"/>
              <a:gd name="connsiteY52" fmla="*/ 282208 h 2685062"/>
              <a:gd name="connsiteX53" fmla="*/ 5105166 w 12192000"/>
              <a:gd name="connsiteY53" fmla="*/ 276473 h 2685062"/>
              <a:gd name="connsiteX54" fmla="*/ 5168054 w 12192000"/>
              <a:gd name="connsiteY54" fmla="*/ 280137 h 2685062"/>
              <a:gd name="connsiteX55" fmla="*/ 5239940 w 12192000"/>
              <a:gd name="connsiteY55" fmla="*/ 278079 h 2685062"/>
              <a:gd name="connsiteX56" fmla="*/ 5291998 w 12192000"/>
              <a:gd name="connsiteY56" fmla="*/ 272685 h 2685062"/>
              <a:gd name="connsiteX57" fmla="*/ 5425861 w 12192000"/>
              <a:gd name="connsiteY57" fmla="*/ 279926 h 2685062"/>
              <a:gd name="connsiteX58" fmla="*/ 5648321 w 12192000"/>
              <a:gd name="connsiteY58" fmla="*/ 300693 h 2685062"/>
              <a:gd name="connsiteX59" fmla="*/ 5695414 w 12192000"/>
              <a:gd name="connsiteY59" fmla="*/ 303150 h 2685062"/>
              <a:gd name="connsiteX60" fmla="*/ 5743064 w 12192000"/>
              <a:gd name="connsiteY60" fmla="*/ 289335 h 2685062"/>
              <a:gd name="connsiteX61" fmla="*/ 5768797 w 12192000"/>
              <a:gd name="connsiteY61" fmla="*/ 289436 h 2685062"/>
              <a:gd name="connsiteX62" fmla="*/ 5775419 w 12192000"/>
              <a:gd name="connsiteY62" fmla="*/ 287831 h 2685062"/>
              <a:gd name="connsiteX63" fmla="*/ 5813624 w 12192000"/>
              <a:gd name="connsiteY63" fmla="*/ 280263 h 2685062"/>
              <a:gd name="connsiteX64" fmla="*/ 5900676 w 12192000"/>
              <a:gd name="connsiteY64" fmla="*/ 304615 h 2685062"/>
              <a:gd name="connsiteX65" fmla="*/ 5966795 w 12192000"/>
              <a:gd name="connsiteY65" fmla="*/ 314993 h 2685062"/>
              <a:gd name="connsiteX66" fmla="*/ 5972463 w 12192000"/>
              <a:gd name="connsiteY66" fmla="*/ 313217 h 2685062"/>
              <a:gd name="connsiteX67" fmla="*/ 5977754 w 12192000"/>
              <a:gd name="connsiteY67" fmla="*/ 307726 h 2685062"/>
              <a:gd name="connsiteX68" fmla="*/ 5990232 w 12192000"/>
              <a:gd name="connsiteY68" fmla="*/ 306694 h 2685062"/>
              <a:gd name="connsiteX69" fmla="*/ 6003260 w 12192000"/>
              <a:gd name="connsiteY69" fmla="*/ 301250 h 2685062"/>
              <a:gd name="connsiteX70" fmla="*/ 6398655 w 12192000"/>
              <a:gd name="connsiteY70" fmla="*/ 340447 h 2685062"/>
              <a:gd name="connsiteX71" fmla="*/ 6477250 w 12192000"/>
              <a:gd name="connsiteY71" fmla="*/ 370643 h 2685062"/>
              <a:gd name="connsiteX72" fmla="*/ 6599996 w 12192000"/>
              <a:gd name="connsiteY72" fmla="*/ 371929 h 2685062"/>
              <a:gd name="connsiteX73" fmla="*/ 6673632 w 12192000"/>
              <a:gd name="connsiteY73" fmla="*/ 384303 h 2685062"/>
              <a:gd name="connsiteX74" fmla="*/ 6685461 w 12192000"/>
              <a:gd name="connsiteY74" fmla="*/ 379698 h 2685062"/>
              <a:gd name="connsiteX75" fmla="*/ 6782761 w 12192000"/>
              <a:gd name="connsiteY75" fmla="*/ 421766 h 2685062"/>
              <a:gd name="connsiteX76" fmla="*/ 6934599 w 12192000"/>
              <a:gd name="connsiteY76" fmla="*/ 432626 h 2685062"/>
              <a:gd name="connsiteX77" fmla="*/ 7050728 w 12192000"/>
              <a:gd name="connsiteY77" fmla="*/ 432695 h 2685062"/>
              <a:gd name="connsiteX78" fmla="*/ 7115167 w 12192000"/>
              <a:gd name="connsiteY78" fmla="*/ 436243 h 2685062"/>
              <a:gd name="connsiteX79" fmla="*/ 7162809 w 12192000"/>
              <a:gd name="connsiteY79" fmla="*/ 434931 h 2685062"/>
              <a:gd name="connsiteX80" fmla="*/ 7280034 w 12192000"/>
              <a:gd name="connsiteY80" fmla="*/ 452539 h 2685062"/>
              <a:gd name="connsiteX81" fmla="*/ 7472654 w 12192000"/>
              <a:gd name="connsiteY81" fmla="*/ 490482 h 2685062"/>
              <a:gd name="connsiteX82" fmla="*/ 7696080 w 12192000"/>
              <a:gd name="connsiteY82" fmla="*/ 514010 h 2685062"/>
              <a:gd name="connsiteX83" fmla="*/ 7788139 w 12192000"/>
              <a:gd name="connsiteY83" fmla="*/ 518649 h 2685062"/>
              <a:gd name="connsiteX84" fmla="*/ 8227756 w 12192000"/>
              <a:gd name="connsiteY84" fmla="*/ 558548 h 2685062"/>
              <a:gd name="connsiteX85" fmla="*/ 8328859 w 12192000"/>
              <a:gd name="connsiteY85" fmla="*/ 582867 h 2685062"/>
              <a:gd name="connsiteX86" fmla="*/ 8532898 w 12192000"/>
              <a:gd name="connsiteY86" fmla="*/ 668282 h 2685062"/>
              <a:gd name="connsiteX87" fmla="*/ 8792925 w 12192000"/>
              <a:gd name="connsiteY87" fmla="*/ 701900 h 2685062"/>
              <a:gd name="connsiteX88" fmla="*/ 8809491 w 12192000"/>
              <a:gd name="connsiteY88" fmla="*/ 717262 h 2685062"/>
              <a:gd name="connsiteX89" fmla="*/ 8814066 w 12192000"/>
              <a:gd name="connsiteY89" fmla="*/ 719410 h 2685062"/>
              <a:gd name="connsiteX90" fmla="*/ 8815751 w 12192000"/>
              <a:gd name="connsiteY90" fmla="*/ 718686 h 2685062"/>
              <a:gd name="connsiteX91" fmla="*/ 8840540 w 12192000"/>
              <a:gd name="connsiteY91" fmla="*/ 717083 h 2685062"/>
              <a:gd name="connsiteX92" fmla="*/ 8897062 w 12192000"/>
              <a:gd name="connsiteY92" fmla="*/ 697553 h 2685062"/>
              <a:gd name="connsiteX93" fmla="*/ 8965922 w 12192000"/>
              <a:gd name="connsiteY93" fmla="*/ 672885 h 2685062"/>
              <a:gd name="connsiteX94" fmla="*/ 9016694 w 12192000"/>
              <a:gd name="connsiteY94" fmla="*/ 669496 h 2685062"/>
              <a:gd name="connsiteX95" fmla="*/ 9139695 w 12192000"/>
              <a:gd name="connsiteY95" fmla="*/ 648174 h 2685062"/>
              <a:gd name="connsiteX96" fmla="*/ 9219129 w 12192000"/>
              <a:gd name="connsiteY96" fmla="*/ 639013 h 2685062"/>
              <a:gd name="connsiteX97" fmla="*/ 9221354 w 12192000"/>
              <a:gd name="connsiteY97" fmla="*/ 638501 h 2685062"/>
              <a:gd name="connsiteX98" fmla="*/ 9237592 w 12192000"/>
              <a:gd name="connsiteY98" fmla="*/ 642494 h 2685062"/>
              <a:gd name="connsiteX99" fmla="*/ 9236570 w 12192000"/>
              <a:gd name="connsiteY99" fmla="*/ 648762 h 2685062"/>
              <a:gd name="connsiteX100" fmla="*/ 9250521 w 12192000"/>
              <a:gd name="connsiteY100" fmla="*/ 654041 h 2685062"/>
              <a:gd name="connsiteX101" fmla="*/ 9279357 w 12192000"/>
              <a:gd name="connsiteY101" fmla="*/ 653083 h 2685062"/>
              <a:gd name="connsiteX102" fmla="*/ 9289731 w 12192000"/>
              <a:gd name="connsiteY102" fmla="*/ 656356 h 2685062"/>
              <a:gd name="connsiteX103" fmla="*/ 9293723 w 12192000"/>
              <a:gd name="connsiteY103" fmla="*/ 656237 h 2685062"/>
              <a:gd name="connsiteX104" fmla="*/ 9303097 w 12192000"/>
              <a:gd name="connsiteY104" fmla="*/ 656723 h 2685062"/>
              <a:gd name="connsiteX105" fmla="*/ 9302251 w 12192000"/>
              <a:gd name="connsiteY105" fmla="*/ 652725 h 2685062"/>
              <a:gd name="connsiteX106" fmla="*/ 9314122 w 12192000"/>
              <a:gd name="connsiteY106" fmla="*/ 645860 h 2685062"/>
              <a:gd name="connsiteX107" fmla="*/ 9367772 w 12192000"/>
              <a:gd name="connsiteY107" fmla="*/ 650683 h 2685062"/>
              <a:gd name="connsiteX108" fmla="*/ 9370291 w 12192000"/>
              <a:gd name="connsiteY108" fmla="*/ 655264 h 2685062"/>
              <a:gd name="connsiteX109" fmla="*/ 9377007 w 12192000"/>
              <a:gd name="connsiteY109" fmla="*/ 656308 h 2685062"/>
              <a:gd name="connsiteX110" fmla="*/ 9382497 w 12192000"/>
              <a:gd name="connsiteY110" fmla="*/ 652427 h 2685062"/>
              <a:gd name="connsiteX111" fmla="*/ 9474013 w 12192000"/>
              <a:gd name="connsiteY111" fmla="*/ 647005 h 2685062"/>
              <a:gd name="connsiteX112" fmla="*/ 9595899 w 12192000"/>
              <a:gd name="connsiteY112" fmla="*/ 646979 h 2685062"/>
              <a:gd name="connsiteX113" fmla="*/ 9681269 w 12192000"/>
              <a:gd name="connsiteY113" fmla="*/ 669984 h 2685062"/>
              <a:gd name="connsiteX114" fmla="*/ 9689635 w 12192000"/>
              <a:gd name="connsiteY114" fmla="*/ 666408 h 2685062"/>
              <a:gd name="connsiteX115" fmla="*/ 9750215 w 12192000"/>
              <a:gd name="connsiteY115" fmla="*/ 671056 h 2685062"/>
              <a:gd name="connsiteX116" fmla="*/ 9957974 w 12192000"/>
              <a:gd name="connsiteY116" fmla="*/ 715080 h 2685062"/>
              <a:gd name="connsiteX117" fmla="*/ 10076482 w 12192000"/>
              <a:gd name="connsiteY117" fmla="*/ 723397 h 2685062"/>
              <a:gd name="connsiteX118" fmla="*/ 10119263 w 12192000"/>
              <a:gd name="connsiteY118" fmla="*/ 721877 h 2685062"/>
              <a:gd name="connsiteX119" fmla="*/ 10190893 w 12192000"/>
              <a:gd name="connsiteY119" fmla="*/ 719606 h 2685062"/>
              <a:gd name="connsiteX120" fmla="*/ 10246203 w 12192000"/>
              <a:gd name="connsiteY120" fmla="*/ 706893 h 2685062"/>
              <a:gd name="connsiteX121" fmla="*/ 10305396 w 12192000"/>
              <a:gd name="connsiteY121" fmla="*/ 709359 h 2685062"/>
              <a:gd name="connsiteX122" fmla="*/ 10316856 w 12192000"/>
              <a:gd name="connsiteY122" fmla="*/ 724179 h 2685062"/>
              <a:gd name="connsiteX123" fmla="*/ 10380919 w 12192000"/>
              <a:gd name="connsiteY123" fmla="*/ 722193 h 2685062"/>
              <a:gd name="connsiteX124" fmla="*/ 10478351 w 12192000"/>
              <a:gd name="connsiteY124" fmla="*/ 717620 h 2685062"/>
              <a:gd name="connsiteX125" fmla="*/ 10533954 w 12192000"/>
              <a:gd name="connsiteY125" fmla="*/ 718660 h 2685062"/>
              <a:gd name="connsiteX126" fmla="*/ 10686474 w 12192000"/>
              <a:gd name="connsiteY126" fmla="*/ 717507 h 2685062"/>
              <a:gd name="connsiteX127" fmla="*/ 10839729 w 12192000"/>
              <a:gd name="connsiteY127" fmla="*/ 713306 h 2685062"/>
              <a:gd name="connsiteX128" fmla="*/ 10933271 w 12192000"/>
              <a:gd name="connsiteY128" fmla="*/ 693628 h 2685062"/>
              <a:gd name="connsiteX129" fmla="*/ 11058950 w 12192000"/>
              <a:gd name="connsiteY129" fmla="*/ 692031 h 2685062"/>
              <a:gd name="connsiteX130" fmla="*/ 11080388 w 12192000"/>
              <a:gd name="connsiteY130" fmla="*/ 689245 h 2685062"/>
              <a:gd name="connsiteX131" fmla="*/ 11108911 w 12192000"/>
              <a:gd name="connsiteY131" fmla="*/ 693363 h 2685062"/>
              <a:gd name="connsiteX132" fmla="*/ 11223119 w 12192000"/>
              <a:gd name="connsiteY132" fmla="*/ 710661 h 2685062"/>
              <a:gd name="connsiteX133" fmla="*/ 11311983 w 12192000"/>
              <a:gd name="connsiteY133" fmla="*/ 731410 h 2685062"/>
              <a:gd name="connsiteX134" fmla="*/ 11426940 w 12192000"/>
              <a:gd name="connsiteY134" fmla="*/ 727340 h 2685062"/>
              <a:gd name="connsiteX135" fmla="*/ 11495624 w 12192000"/>
              <a:gd name="connsiteY135" fmla="*/ 734858 h 2685062"/>
              <a:gd name="connsiteX136" fmla="*/ 11605975 w 12192000"/>
              <a:gd name="connsiteY136" fmla="*/ 762433 h 2685062"/>
              <a:gd name="connsiteX137" fmla="*/ 11756134 w 12192000"/>
              <a:gd name="connsiteY137" fmla="*/ 765012 h 2685062"/>
              <a:gd name="connsiteX138" fmla="*/ 11789788 w 12192000"/>
              <a:gd name="connsiteY138" fmla="*/ 745316 h 2685062"/>
              <a:gd name="connsiteX139" fmla="*/ 11832833 w 12192000"/>
              <a:gd name="connsiteY139" fmla="*/ 734720 h 2685062"/>
              <a:gd name="connsiteX140" fmla="*/ 11846338 w 12192000"/>
              <a:gd name="connsiteY140" fmla="*/ 765994 h 2685062"/>
              <a:gd name="connsiteX141" fmla="*/ 11972492 w 12192000"/>
              <a:gd name="connsiteY141" fmla="*/ 796180 h 2685062"/>
              <a:gd name="connsiteX142" fmla="*/ 12035979 w 12192000"/>
              <a:gd name="connsiteY142" fmla="*/ 807835 h 2685062"/>
              <a:gd name="connsiteX143" fmla="*/ 12135850 w 12192000"/>
              <a:gd name="connsiteY143" fmla="*/ 819056 h 2685062"/>
              <a:gd name="connsiteX144" fmla="*/ 12166092 w 12192000"/>
              <a:gd name="connsiteY144" fmla="*/ 823695 h 2685062"/>
              <a:gd name="connsiteX145" fmla="*/ 12190645 w 12192000"/>
              <a:gd name="connsiteY145" fmla="*/ 826863 h 2685062"/>
              <a:gd name="connsiteX146" fmla="*/ 12192000 w 12192000"/>
              <a:gd name="connsiteY146" fmla="*/ 880762 h 2685062"/>
              <a:gd name="connsiteX147" fmla="*/ 12192000 w 12192000"/>
              <a:gd name="connsiteY147" fmla="*/ 2685062 h 2685062"/>
              <a:gd name="connsiteX148" fmla="*/ 0 w 12192000"/>
              <a:gd name="connsiteY148" fmla="*/ 2685062 h 2685062"/>
              <a:gd name="connsiteX149" fmla="*/ 0 w 12192000"/>
              <a:gd name="connsiteY149" fmla="*/ 283917 h 2685062"/>
              <a:gd name="connsiteX150" fmla="*/ 44213 w 12192000"/>
              <a:gd name="connsiteY150" fmla="*/ 302297 h 2685062"/>
              <a:gd name="connsiteX151" fmla="*/ 172465 w 12192000"/>
              <a:gd name="connsiteY151" fmla="*/ 314866 h 2685062"/>
              <a:gd name="connsiteX152" fmla="*/ 223361 w 12192000"/>
              <a:gd name="connsiteY152" fmla="*/ 304828 h 2685062"/>
              <a:gd name="connsiteX153" fmla="*/ 320595 w 12192000"/>
              <a:gd name="connsiteY153" fmla="*/ 288341 h 2685062"/>
              <a:gd name="connsiteX154" fmla="*/ 401087 w 12192000"/>
              <a:gd name="connsiteY154" fmla="*/ 246745 h 2685062"/>
              <a:gd name="connsiteX155" fmla="*/ 495839 w 12192000"/>
              <a:gd name="connsiteY155" fmla="*/ 217305 h 2685062"/>
              <a:gd name="connsiteX156" fmla="*/ 507910 w 12192000"/>
              <a:gd name="connsiteY156" fmla="*/ 219773 h 2685062"/>
              <a:gd name="connsiteX157" fmla="*/ 561428 w 12192000"/>
              <a:gd name="connsiteY157" fmla="*/ 201460 h 2685062"/>
              <a:gd name="connsiteX158" fmla="*/ 712813 w 12192000"/>
              <a:gd name="connsiteY158" fmla="*/ 151411 h 2685062"/>
              <a:gd name="connsiteX159" fmla="*/ 819366 w 12192000"/>
              <a:gd name="connsiteY159" fmla="*/ 70479 h 2685062"/>
              <a:gd name="connsiteX160" fmla="*/ 862489 w 12192000"/>
              <a:gd name="connsiteY160" fmla="*/ 63238 h 2685062"/>
              <a:gd name="connsiteX161" fmla="*/ 934387 w 12192000"/>
              <a:gd name="connsiteY161" fmla="*/ 50788 h 2685062"/>
              <a:gd name="connsiteX162" fmla="*/ 948874 w 12192000"/>
              <a:gd name="connsiteY162" fmla="*/ 55208 h 2685062"/>
              <a:gd name="connsiteX163" fmla="*/ 955237 w 12192000"/>
              <a:gd name="connsiteY163" fmla="*/ 54040 h 2685062"/>
              <a:gd name="connsiteX164" fmla="*/ 955886 w 12192000"/>
              <a:gd name="connsiteY164" fmla="*/ 54325 h 2685062"/>
              <a:gd name="connsiteX165" fmla="*/ 957239 w 12192000"/>
              <a:gd name="connsiteY165" fmla="*/ 53673 h 2685062"/>
              <a:gd name="connsiteX166" fmla="*/ 971343 w 12192000"/>
              <a:gd name="connsiteY166" fmla="*/ 51086 h 2685062"/>
              <a:gd name="connsiteX167" fmla="*/ 1002063 w 12192000"/>
              <a:gd name="connsiteY167" fmla="*/ 54158 h 2685062"/>
              <a:gd name="connsiteX168" fmla="*/ 1020663 w 12192000"/>
              <a:gd name="connsiteY168" fmla="*/ 53408 h 2685062"/>
              <a:gd name="connsiteX169" fmla="*/ 1039181 w 12192000"/>
              <a:gd name="connsiteY169" fmla="*/ 40356 h 2685062"/>
              <a:gd name="connsiteX170" fmla="*/ 1051914 w 12192000"/>
              <a:gd name="connsiteY170" fmla="*/ 39166 h 2685062"/>
              <a:gd name="connsiteX171" fmla="*/ 1054501 w 12192000"/>
              <a:gd name="connsiteY171" fmla="*/ 37372 h 2685062"/>
              <a:gd name="connsiteX172" fmla="*/ 1061859 w 12192000"/>
              <a:gd name="connsiteY172" fmla="*/ 33902 h 2685062"/>
              <a:gd name="connsiteX173" fmla="*/ 1054558 w 12192000"/>
              <a:gd name="connsiteY173" fmla="*/ 30385 h 2685062"/>
              <a:gd name="connsiteX174" fmla="*/ 1140852 w 12192000"/>
              <a:gd name="connsiteY174" fmla="*/ 17327 h 2685062"/>
              <a:gd name="connsiteX175" fmla="*/ 1214144 w 12192000"/>
              <a:gd name="connsiteY175" fmla="*/ 6192 h 2685062"/>
              <a:gd name="connsiteX176" fmla="*/ 1338122 w 12192000"/>
              <a:gd name="connsiteY176" fmla="*/ 27996 h 2685062"/>
              <a:gd name="connsiteX177" fmla="*/ 1462415 w 12192000"/>
              <a:gd name="connsiteY177" fmla="*/ 0 h 268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85062">
                <a:moveTo>
                  <a:pt x="1462415" y="0"/>
                </a:moveTo>
                <a:lnTo>
                  <a:pt x="1494432" y="2457"/>
                </a:lnTo>
                <a:lnTo>
                  <a:pt x="1523667" y="11778"/>
                </a:lnTo>
                <a:lnTo>
                  <a:pt x="1523067" y="14207"/>
                </a:lnTo>
                <a:cubicBezTo>
                  <a:pt x="1523507" y="15871"/>
                  <a:pt x="1525127" y="16145"/>
                  <a:pt x="1527695" y="15715"/>
                </a:cubicBezTo>
                <a:lnTo>
                  <a:pt x="1532258" y="14518"/>
                </a:lnTo>
                <a:lnTo>
                  <a:pt x="1537796" y="16283"/>
                </a:lnTo>
                <a:lnTo>
                  <a:pt x="1553041" y="20452"/>
                </a:lnTo>
                <a:lnTo>
                  <a:pt x="1557495" y="25861"/>
                </a:lnTo>
                <a:cubicBezTo>
                  <a:pt x="1571578" y="34900"/>
                  <a:pt x="1608020" y="28047"/>
                  <a:pt x="1617448" y="40977"/>
                </a:cubicBezTo>
                <a:lnTo>
                  <a:pt x="1636697" y="39108"/>
                </a:lnTo>
                <a:lnTo>
                  <a:pt x="1657286" y="49000"/>
                </a:lnTo>
                <a:cubicBezTo>
                  <a:pt x="1676389" y="57312"/>
                  <a:pt x="1696470" y="62807"/>
                  <a:pt x="1719191" y="56920"/>
                </a:cubicBezTo>
                <a:cubicBezTo>
                  <a:pt x="1709669" y="73491"/>
                  <a:pt x="1773685" y="56115"/>
                  <a:pt x="1787126" y="71960"/>
                </a:cubicBezTo>
                <a:cubicBezTo>
                  <a:pt x="1795166" y="84864"/>
                  <a:pt x="1816465" y="82599"/>
                  <a:pt x="1834555" y="86590"/>
                </a:cubicBezTo>
                <a:cubicBezTo>
                  <a:pt x="1850712" y="99365"/>
                  <a:pt x="1937782" y="107374"/>
                  <a:pt x="1966070" y="103987"/>
                </a:cubicBezTo>
                <a:cubicBezTo>
                  <a:pt x="2043209" y="86564"/>
                  <a:pt x="2126459" y="137078"/>
                  <a:pt x="2188582" y="124532"/>
                </a:cubicBezTo>
                <a:cubicBezTo>
                  <a:pt x="2206064" y="124932"/>
                  <a:pt x="2221206" y="127247"/>
                  <a:pt x="2234811" y="130739"/>
                </a:cubicBezTo>
                <a:lnTo>
                  <a:pt x="2270005" y="143358"/>
                </a:lnTo>
                <a:lnTo>
                  <a:pt x="2274208" y="152634"/>
                </a:lnTo>
                <a:lnTo>
                  <a:pt x="2298905" y="157215"/>
                </a:lnTo>
                <a:lnTo>
                  <a:pt x="2304521" y="159957"/>
                </a:lnTo>
                <a:cubicBezTo>
                  <a:pt x="2315230" y="165224"/>
                  <a:pt x="2326016" y="170200"/>
                  <a:pt x="2337696" y="174150"/>
                </a:cubicBezTo>
                <a:cubicBezTo>
                  <a:pt x="2354259" y="137711"/>
                  <a:pt x="2439767" y="201742"/>
                  <a:pt x="2432112" y="166646"/>
                </a:cubicBezTo>
                <a:cubicBezTo>
                  <a:pt x="2482400" y="178172"/>
                  <a:pt x="2480978" y="159994"/>
                  <a:pt x="2500149" y="168723"/>
                </a:cubicBezTo>
                <a:lnTo>
                  <a:pt x="2504776" y="171455"/>
                </a:lnTo>
                <a:lnTo>
                  <a:pt x="2507358" y="177677"/>
                </a:lnTo>
                <a:lnTo>
                  <a:pt x="2518847" y="180936"/>
                </a:lnTo>
                <a:lnTo>
                  <a:pt x="2528864" y="188517"/>
                </a:lnTo>
                <a:cubicBezTo>
                  <a:pt x="2656589" y="189245"/>
                  <a:pt x="2818894" y="267460"/>
                  <a:pt x="2938613" y="248764"/>
                </a:cubicBezTo>
                <a:lnTo>
                  <a:pt x="3132513" y="229282"/>
                </a:lnTo>
                <a:cubicBezTo>
                  <a:pt x="3153391" y="218737"/>
                  <a:pt x="3187482" y="219423"/>
                  <a:pt x="3208657" y="230814"/>
                </a:cubicBezTo>
                <a:cubicBezTo>
                  <a:pt x="3212298" y="232773"/>
                  <a:pt x="3215412" y="234983"/>
                  <a:pt x="3217904" y="237375"/>
                </a:cubicBezTo>
                <a:cubicBezTo>
                  <a:pt x="3279351" y="212726"/>
                  <a:pt x="3298012" y="233121"/>
                  <a:pt x="3330150" y="214762"/>
                </a:cubicBezTo>
                <a:cubicBezTo>
                  <a:pt x="3405531" y="217422"/>
                  <a:pt x="3451160" y="247861"/>
                  <a:pt x="3480527" y="231960"/>
                </a:cubicBezTo>
                <a:cubicBezTo>
                  <a:pt x="3516075" y="238991"/>
                  <a:pt x="3553819" y="269164"/>
                  <a:pt x="3591806" y="253003"/>
                </a:cubicBezTo>
                <a:cubicBezTo>
                  <a:pt x="3586673" y="270421"/>
                  <a:pt x="3640034" y="246868"/>
                  <a:pt x="3655143" y="261318"/>
                </a:cubicBezTo>
                <a:cubicBezTo>
                  <a:pt x="3664868" y="273371"/>
                  <a:pt x="3683329" y="269035"/>
                  <a:pt x="3700191" y="271235"/>
                </a:cubicBezTo>
                <a:cubicBezTo>
                  <a:pt x="3717097" y="282363"/>
                  <a:pt x="3796016" y="281812"/>
                  <a:pt x="3820459" y="275675"/>
                </a:cubicBezTo>
                <a:cubicBezTo>
                  <a:pt x="3885463" y="250791"/>
                  <a:pt x="3969506" y="292904"/>
                  <a:pt x="4022158" y="274341"/>
                </a:cubicBezTo>
                <a:cubicBezTo>
                  <a:pt x="4084571" y="269096"/>
                  <a:pt x="4119856" y="297968"/>
                  <a:pt x="4164508" y="309117"/>
                </a:cubicBezTo>
                <a:cubicBezTo>
                  <a:pt x="4171915" y="271244"/>
                  <a:pt x="4260667" y="326583"/>
                  <a:pt x="4246843" y="292417"/>
                </a:cubicBezTo>
                <a:cubicBezTo>
                  <a:pt x="4309458" y="301142"/>
                  <a:pt x="4279869" y="266331"/>
                  <a:pt x="4337133" y="304707"/>
                </a:cubicBezTo>
                <a:cubicBezTo>
                  <a:pt x="4450694" y="292933"/>
                  <a:pt x="4593547" y="330375"/>
                  <a:pt x="4696109" y="300060"/>
                </a:cubicBezTo>
                <a:lnTo>
                  <a:pt x="4928090" y="291457"/>
                </a:lnTo>
                <a:lnTo>
                  <a:pt x="4960316" y="287841"/>
                </a:lnTo>
                <a:cubicBezTo>
                  <a:pt x="4960491" y="287029"/>
                  <a:pt x="4960665" y="286217"/>
                  <a:pt x="4960840" y="285406"/>
                </a:cubicBezTo>
                <a:cubicBezTo>
                  <a:pt x="4962018" y="283892"/>
                  <a:pt x="4963691" y="283924"/>
                  <a:pt x="4965958" y="284802"/>
                </a:cubicBezTo>
                <a:lnTo>
                  <a:pt x="4969785" y="286778"/>
                </a:lnTo>
                <a:lnTo>
                  <a:pt x="4975889" y="286093"/>
                </a:lnTo>
                <a:lnTo>
                  <a:pt x="4992382" y="284871"/>
                </a:lnTo>
                <a:lnTo>
                  <a:pt x="4999094" y="280499"/>
                </a:lnTo>
                <a:lnTo>
                  <a:pt x="5080965" y="282208"/>
                </a:lnTo>
                <a:lnTo>
                  <a:pt x="5105166" y="276473"/>
                </a:lnTo>
                <a:cubicBezTo>
                  <a:pt x="5127226" y="271982"/>
                  <a:pt x="5148953" y="270367"/>
                  <a:pt x="5168054" y="280137"/>
                </a:cubicBezTo>
                <a:cubicBezTo>
                  <a:pt x="5166431" y="262533"/>
                  <a:pt x="5219894" y="290815"/>
                  <a:pt x="5239940" y="278079"/>
                </a:cubicBezTo>
                <a:cubicBezTo>
                  <a:pt x="5253484" y="267178"/>
                  <a:pt x="5272860" y="273220"/>
                  <a:pt x="5291998" y="272685"/>
                </a:cubicBezTo>
                <a:cubicBezTo>
                  <a:pt x="5313255" y="263383"/>
                  <a:pt x="5400292" y="271538"/>
                  <a:pt x="5425861" y="279926"/>
                </a:cubicBezTo>
                <a:cubicBezTo>
                  <a:pt x="5491875" y="310639"/>
                  <a:pt x="5594484" y="277380"/>
                  <a:pt x="5648321" y="300693"/>
                </a:cubicBezTo>
                <a:cubicBezTo>
                  <a:pt x="5665248" y="303486"/>
                  <a:pt x="5680800" y="304021"/>
                  <a:pt x="5695414" y="303150"/>
                </a:cubicBezTo>
                <a:lnTo>
                  <a:pt x="5743064" y="289335"/>
                </a:lnTo>
                <a:lnTo>
                  <a:pt x="5768797" y="289436"/>
                </a:lnTo>
                <a:lnTo>
                  <a:pt x="5775419" y="287831"/>
                </a:lnTo>
                <a:cubicBezTo>
                  <a:pt x="5788059" y="284732"/>
                  <a:pt x="5800646" y="281926"/>
                  <a:pt x="5813624" y="280263"/>
                </a:cubicBezTo>
                <a:cubicBezTo>
                  <a:pt x="5812999" y="318182"/>
                  <a:pt x="5923892" y="272386"/>
                  <a:pt x="5900676" y="304615"/>
                </a:cubicBezTo>
                <a:cubicBezTo>
                  <a:pt x="5954067" y="302717"/>
                  <a:pt x="5944477" y="319870"/>
                  <a:pt x="5966795" y="314993"/>
                </a:cubicBezTo>
                <a:lnTo>
                  <a:pt x="5972463" y="313217"/>
                </a:lnTo>
                <a:lnTo>
                  <a:pt x="5977754" y="307726"/>
                </a:lnTo>
                <a:lnTo>
                  <a:pt x="5990232" y="306694"/>
                </a:lnTo>
                <a:lnTo>
                  <a:pt x="6003260" y="301250"/>
                </a:lnTo>
                <a:cubicBezTo>
                  <a:pt x="6125949" y="323771"/>
                  <a:pt x="6292426" y="300774"/>
                  <a:pt x="6398655" y="340447"/>
                </a:cubicBezTo>
                <a:lnTo>
                  <a:pt x="6477250" y="370643"/>
                </a:lnTo>
                <a:cubicBezTo>
                  <a:pt x="6518147" y="382960"/>
                  <a:pt x="6560561" y="347277"/>
                  <a:pt x="6599996" y="371929"/>
                </a:cubicBezTo>
                <a:cubicBezTo>
                  <a:pt x="6615225" y="385828"/>
                  <a:pt x="6648193" y="391366"/>
                  <a:pt x="6673632" y="384303"/>
                </a:cubicBezTo>
                <a:cubicBezTo>
                  <a:pt x="6678009" y="383088"/>
                  <a:pt x="6681993" y="381536"/>
                  <a:pt x="6685461" y="379698"/>
                </a:cubicBezTo>
                <a:cubicBezTo>
                  <a:pt x="6733172" y="414481"/>
                  <a:pt x="6760278" y="398336"/>
                  <a:pt x="6782761" y="421766"/>
                </a:cubicBezTo>
                <a:cubicBezTo>
                  <a:pt x="6856177" y="432921"/>
                  <a:pt x="6913662" y="412056"/>
                  <a:pt x="6934599" y="432626"/>
                </a:cubicBezTo>
                <a:cubicBezTo>
                  <a:pt x="6971837" y="432351"/>
                  <a:pt x="7021650" y="410307"/>
                  <a:pt x="7050728" y="432695"/>
                </a:cubicBezTo>
                <a:cubicBezTo>
                  <a:pt x="7053692" y="415076"/>
                  <a:pt x="7094152" y="447339"/>
                  <a:pt x="7115167" y="436243"/>
                </a:cubicBezTo>
                <a:cubicBezTo>
                  <a:pt x="7129937" y="426464"/>
                  <a:pt x="7145660" y="433973"/>
                  <a:pt x="7162809" y="434931"/>
                </a:cubicBezTo>
                <a:cubicBezTo>
                  <a:pt x="7184039" y="427343"/>
                  <a:pt x="7259393" y="442217"/>
                  <a:pt x="7280034" y="452539"/>
                </a:cubicBezTo>
                <a:cubicBezTo>
                  <a:pt x="7331046" y="488194"/>
                  <a:pt x="7430616" y="463128"/>
                  <a:pt x="7472654" y="490482"/>
                </a:cubicBezTo>
                <a:cubicBezTo>
                  <a:pt x="7541994" y="500728"/>
                  <a:pt x="7643498" y="509315"/>
                  <a:pt x="7696080" y="514010"/>
                </a:cubicBezTo>
                <a:cubicBezTo>
                  <a:pt x="7760013" y="517032"/>
                  <a:pt x="7715914" y="545003"/>
                  <a:pt x="7788139" y="518649"/>
                </a:cubicBezTo>
                <a:cubicBezTo>
                  <a:pt x="7891601" y="550571"/>
                  <a:pt x="8143222" y="510864"/>
                  <a:pt x="8227756" y="558548"/>
                </a:cubicBezTo>
                <a:cubicBezTo>
                  <a:pt x="8317876" y="569251"/>
                  <a:pt x="8261697" y="569546"/>
                  <a:pt x="8328859" y="582867"/>
                </a:cubicBezTo>
                <a:cubicBezTo>
                  <a:pt x="8336976" y="627379"/>
                  <a:pt x="8495085" y="643261"/>
                  <a:pt x="8532898" y="668282"/>
                </a:cubicBezTo>
                <a:cubicBezTo>
                  <a:pt x="8626867" y="678146"/>
                  <a:pt x="8698118" y="715603"/>
                  <a:pt x="8792925" y="701900"/>
                </a:cubicBezTo>
                <a:cubicBezTo>
                  <a:pt x="8796856" y="707882"/>
                  <a:pt x="8802564" y="712918"/>
                  <a:pt x="8809491" y="717262"/>
                </a:cubicBezTo>
                <a:lnTo>
                  <a:pt x="8814066" y="719410"/>
                </a:lnTo>
                <a:lnTo>
                  <a:pt x="8815751" y="718686"/>
                </a:lnTo>
                <a:cubicBezTo>
                  <a:pt x="8822134" y="717141"/>
                  <a:pt x="8829906" y="716502"/>
                  <a:pt x="8840540" y="717083"/>
                </a:cubicBezTo>
                <a:cubicBezTo>
                  <a:pt x="8844566" y="676948"/>
                  <a:pt x="8862586" y="704813"/>
                  <a:pt x="8897062" y="697553"/>
                </a:cubicBezTo>
                <a:cubicBezTo>
                  <a:pt x="8926967" y="693826"/>
                  <a:pt x="8941387" y="680067"/>
                  <a:pt x="8965922" y="672885"/>
                </a:cubicBezTo>
                <a:cubicBezTo>
                  <a:pt x="8985861" y="668208"/>
                  <a:pt x="8990451" y="680326"/>
                  <a:pt x="9016694" y="669496"/>
                </a:cubicBezTo>
                <a:cubicBezTo>
                  <a:pt x="9064226" y="680468"/>
                  <a:pt x="9102961" y="653230"/>
                  <a:pt x="9139695" y="648174"/>
                </a:cubicBezTo>
                <a:cubicBezTo>
                  <a:pt x="9151373" y="649226"/>
                  <a:pt x="9186538" y="645057"/>
                  <a:pt x="9219129" y="639013"/>
                </a:cubicBezTo>
                <a:lnTo>
                  <a:pt x="9221354" y="638501"/>
                </a:lnTo>
                <a:lnTo>
                  <a:pt x="9237592" y="642494"/>
                </a:lnTo>
                <a:cubicBezTo>
                  <a:pt x="9241555" y="644212"/>
                  <a:pt x="9242210" y="646204"/>
                  <a:pt x="9236570" y="648762"/>
                </a:cubicBezTo>
                <a:cubicBezTo>
                  <a:pt x="9241114" y="652055"/>
                  <a:pt x="9245782" y="653517"/>
                  <a:pt x="9250521" y="654041"/>
                </a:cubicBezTo>
                <a:cubicBezTo>
                  <a:pt x="9259996" y="655089"/>
                  <a:pt x="9269753" y="652386"/>
                  <a:pt x="9279357" y="653083"/>
                </a:cubicBezTo>
                <a:lnTo>
                  <a:pt x="9289731" y="656356"/>
                </a:lnTo>
                <a:lnTo>
                  <a:pt x="9293723" y="656237"/>
                </a:lnTo>
                <a:lnTo>
                  <a:pt x="9303097" y="656723"/>
                </a:lnTo>
                <a:lnTo>
                  <a:pt x="9302251" y="652725"/>
                </a:lnTo>
                <a:cubicBezTo>
                  <a:pt x="9300561" y="648869"/>
                  <a:pt x="9299408" y="644676"/>
                  <a:pt x="9314122" y="645860"/>
                </a:cubicBezTo>
                <a:cubicBezTo>
                  <a:pt x="9344433" y="650204"/>
                  <a:pt x="9356229" y="634440"/>
                  <a:pt x="9367772" y="650683"/>
                </a:cubicBezTo>
                <a:lnTo>
                  <a:pt x="9370291" y="655264"/>
                </a:lnTo>
                <a:lnTo>
                  <a:pt x="9377007" y="656308"/>
                </a:lnTo>
                <a:cubicBezTo>
                  <a:pt x="9380660" y="656340"/>
                  <a:pt x="9382824" y="655350"/>
                  <a:pt x="9382497" y="652427"/>
                </a:cubicBezTo>
                <a:cubicBezTo>
                  <a:pt x="9410043" y="665739"/>
                  <a:pt x="9444726" y="648939"/>
                  <a:pt x="9474013" y="647005"/>
                </a:cubicBezTo>
                <a:cubicBezTo>
                  <a:pt x="9494765" y="659508"/>
                  <a:pt x="9535746" y="643122"/>
                  <a:pt x="9595899" y="646979"/>
                </a:cubicBezTo>
                <a:cubicBezTo>
                  <a:pt x="9618462" y="661284"/>
                  <a:pt x="9636478" y="649421"/>
                  <a:pt x="9681269" y="669984"/>
                </a:cubicBezTo>
                <a:cubicBezTo>
                  <a:pt x="9683619" y="668616"/>
                  <a:pt x="9686437" y="667412"/>
                  <a:pt x="9689635" y="666408"/>
                </a:cubicBezTo>
                <a:cubicBezTo>
                  <a:pt x="9708219" y="660578"/>
                  <a:pt x="9735343" y="662659"/>
                  <a:pt x="9750215" y="671056"/>
                </a:cubicBezTo>
                <a:cubicBezTo>
                  <a:pt x="9822560" y="699676"/>
                  <a:pt x="9892985" y="704863"/>
                  <a:pt x="9957974" y="715080"/>
                </a:cubicBezTo>
                <a:cubicBezTo>
                  <a:pt x="10031995" y="724171"/>
                  <a:pt x="9987651" y="694466"/>
                  <a:pt x="10076482" y="723397"/>
                </a:cubicBezTo>
                <a:cubicBezTo>
                  <a:pt x="10088264" y="715403"/>
                  <a:pt x="10100170" y="715974"/>
                  <a:pt x="10119263" y="721877"/>
                </a:cubicBezTo>
                <a:cubicBezTo>
                  <a:pt x="10155360" y="725633"/>
                  <a:pt x="10156886" y="703170"/>
                  <a:pt x="10190893" y="719606"/>
                </a:cubicBezTo>
                <a:cubicBezTo>
                  <a:pt x="10186651" y="707114"/>
                  <a:pt x="10260542" y="720706"/>
                  <a:pt x="10246203" y="706893"/>
                </a:cubicBezTo>
                <a:cubicBezTo>
                  <a:pt x="10271921" y="697978"/>
                  <a:pt x="10280122" y="716866"/>
                  <a:pt x="10305396" y="709359"/>
                </a:cubicBezTo>
                <a:cubicBezTo>
                  <a:pt x="10332266" y="709354"/>
                  <a:pt x="10287753" y="720864"/>
                  <a:pt x="10316856" y="724179"/>
                </a:cubicBezTo>
                <a:cubicBezTo>
                  <a:pt x="10352558" y="726042"/>
                  <a:pt x="10348261" y="747938"/>
                  <a:pt x="10380919" y="722193"/>
                </a:cubicBezTo>
                <a:cubicBezTo>
                  <a:pt x="10416787" y="731946"/>
                  <a:pt x="10426384" y="719959"/>
                  <a:pt x="10478351" y="717620"/>
                </a:cubicBezTo>
                <a:cubicBezTo>
                  <a:pt x="10498311" y="726260"/>
                  <a:pt x="10516018" y="724144"/>
                  <a:pt x="10533954" y="718660"/>
                </a:cubicBezTo>
                <a:cubicBezTo>
                  <a:pt x="10583102" y="724237"/>
                  <a:pt x="10630104" y="717410"/>
                  <a:pt x="10686474" y="717507"/>
                </a:cubicBezTo>
                <a:cubicBezTo>
                  <a:pt x="10745160" y="730015"/>
                  <a:pt x="10779502" y="713124"/>
                  <a:pt x="10839729" y="713306"/>
                </a:cubicBezTo>
                <a:cubicBezTo>
                  <a:pt x="10895292" y="735596"/>
                  <a:pt x="10883335" y="689293"/>
                  <a:pt x="10933271" y="693628"/>
                </a:cubicBezTo>
                <a:cubicBezTo>
                  <a:pt x="11011861" y="715600"/>
                  <a:pt x="10933941" y="678563"/>
                  <a:pt x="11058950" y="692031"/>
                </a:cubicBezTo>
                <a:cubicBezTo>
                  <a:pt x="11065574" y="695312"/>
                  <a:pt x="11081347" y="693264"/>
                  <a:pt x="11080388" y="689245"/>
                </a:cubicBezTo>
                <a:cubicBezTo>
                  <a:pt x="11088176" y="690921"/>
                  <a:pt x="11106032" y="699551"/>
                  <a:pt x="11108911" y="693363"/>
                </a:cubicBezTo>
                <a:cubicBezTo>
                  <a:pt x="11149149" y="694912"/>
                  <a:pt x="11188483" y="700869"/>
                  <a:pt x="11223119" y="710661"/>
                </a:cubicBezTo>
                <a:cubicBezTo>
                  <a:pt x="11302059" y="704266"/>
                  <a:pt x="11255617" y="731239"/>
                  <a:pt x="11311983" y="731410"/>
                </a:cubicBezTo>
                <a:cubicBezTo>
                  <a:pt x="11358665" y="721567"/>
                  <a:pt x="11373894" y="732638"/>
                  <a:pt x="11426940" y="727340"/>
                </a:cubicBezTo>
                <a:cubicBezTo>
                  <a:pt x="11441993" y="748767"/>
                  <a:pt x="11476074" y="727962"/>
                  <a:pt x="11495624" y="734858"/>
                </a:cubicBezTo>
                <a:cubicBezTo>
                  <a:pt x="11530841" y="712823"/>
                  <a:pt x="11572173" y="761025"/>
                  <a:pt x="11605975" y="762433"/>
                </a:cubicBezTo>
                <a:cubicBezTo>
                  <a:pt x="11663316" y="761143"/>
                  <a:pt x="11727635" y="739871"/>
                  <a:pt x="11756134" y="765012"/>
                </a:cubicBezTo>
                <a:cubicBezTo>
                  <a:pt x="11761348" y="755468"/>
                  <a:pt x="11757526" y="741943"/>
                  <a:pt x="11789788" y="745316"/>
                </a:cubicBezTo>
                <a:cubicBezTo>
                  <a:pt x="11803253" y="740995"/>
                  <a:pt x="11807074" y="726138"/>
                  <a:pt x="11832833" y="734720"/>
                </a:cubicBezTo>
                <a:cubicBezTo>
                  <a:pt x="11798846" y="746443"/>
                  <a:pt x="11852821" y="750721"/>
                  <a:pt x="11846338" y="765994"/>
                </a:cubicBezTo>
                <a:cubicBezTo>
                  <a:pt x="11885947" y="777555"/>
                  <a:pt x="11979991" y="768560"/>
                  <a:pt x="11972492" y="796180"/>
                </a:cubicBezTo>
                <a:cubicBezTo>
                  <a:pt x="11982931" y="813135"/>
                  <a:pt x="12037186" y="790090"/>
                  <a:pt x="12035979" y="807835"/>
                </a:cubicBezTo>
                <a:cubicBezTo>
                  <a:pt x="12059694" y="797410"/>
                  <a:pt x="12098516" y="817951"/>
                  <a:pt x="12135850" y="819056"/>
                </a:cubicBezTo>
                <a:cubicBezTo>
                  <a:pt x="12142309" y="827359"/>
                  <a:pt x="12150917" y="827343"/>
                  <a:pt x="12166092" y="823695"/>
                </a:cubicBezTo>
                <a:lnTo>
                  <a:pt x="12190645" y="826863"/>
                </a:lnTo>
                <a:lnTo>
                  <a:pt x="12192000" y="880762"/>
                </a:lnTo>
                <a:lnTo>
                  <a:pt x="12192000" y="2685062"/>
                </a:lnTo>
                <a:lnTo>
                  <a:pt x="0" y="2685062"/>
                </a:lnTo>
                <a:lnTo>
                  <a:pt x="0" y="283917"/>
                </a:lnTo>
                <a:lnTo>
                  <a:pt x="44213" y="302297"/>
                </a:lnTo>
                <a:cubicBezTo>
                  <a:pt x="57125" y="321111"/>
                  <a:pt x="151150" y="310991"/>
                  <a:pt x="172465" y="314866"/>
                </a:cubicBezTo>
                <a:cubicBezTo>
                  <a:pt x="201883" y="307918"/>
                  <a:pt x="192551" y="309357"/>
                  <a:pt x="223361" y="304828"/>
                </a:cubicBezTo>
                <a:cubicBezTo>
                  <a:pt x="235273" y="283233"/>
                  <a:pt x="290082" y="292239"/>
                  <a:pt x="320595" y="288341"/>
                </a:cubicBezTo>
                <a:cubicBezTo>
                  <a:pt x="326821" y="269140"/>
                  <a:pt x="347105" y="264031"/>
                  <a:pt x="401087" y="246745"/>
                </a:cubicBezTo>
                <a:cubicBezTo>
                  <a:pt x="407068" y="225028"/>
                  <a:pt x="475269" y="251137"/>
                  <a:pt x="495839" y="217305"/>
                </a:cubicBezTo>
                <a:cubicBezTo>
                  <a:pt x="499633" y="218429"/>
                  <a:pt x="503698" y="219260"/>
                  <a:pt x="507910" y="219773"/>
                </a:cubicBezTo>
                <a:cubicBezTo>
                  <a:pt x="532375" y="222751"/>
                  <a:pt x="556339" y="214552"/>
                  <a:pt x="561428" y="201460"/>
                </a:cubicBezTo>
                <a:cubicBezTo>
                  <a:pt x="599747" y="152259"/>
                  <a:pt x="661201" y="177254"/>
                  <a:pt x="712813" y="151411"/>
                </a:cubicBezTo>
                <a:cubicBezTo>
                  <a:pt x="774420" y="124993"/>
                  <a:pt x="765426" y="123535"/>
                  <a:pt x="819366" y="70479"/>
                </a:cubicBezTo>
                <a:cubicBezTo>
                  <a:pt x="839647" y="77460"/>
                  <a:pt x="850544" y="74267"/>
                  <a:pt x="862489" y="63238"/>
                </a:cubicBezTo>
                <a:cubicBezTo>
                  <a:pt x="893284" y="51157"/>
                  <a:pt x="919686" y="77447"/>
                  <a:pt x="934387" y="50788"/>
                </a:cubicBezTo>
                <a:cubicBezTo>
                  <a:pt x="936825" y="54711"/>
                  <a:pt x="942184" y="55671"/>
                  <a:pt x="948874" y="55208"/>
                </a:cubicBezTo>
                <a:lnTo>
                  <a:pt x="955237" y="54040"/>
                </a:lnTo>
                <a:lnTo>
                  <a:pt x="955886" y="54325"/>
                </a:lnTo>
                <a:lnTo>
                  <a:pt x="957239" y="53673"/>
                </a:lnTo>
                <a:lnTo>
                  <a:pt x="971343" y="51086"/>
                </a:lnTo>
                <a:cubicBezTo>
                  <a:pt x="986863" y="47540"/>
                  <a:pt x="1001346" y="44460"/>
                  <a:pt x="1002063" y="54158"/>
                </a:cubicBezTo>
                <a:cubicBezTo>
                  <a:pt x="1010763" y="55438"/>
                  <a:pt x="1016476" y="54893"/>
                  <a:pt x="1020663" y="53408"/>
                </a:cubicBezTo>
                <a:cubicBezTo>
                  <a:pt x="1029036" y="50440"/>
                  <a:pt x="1031306" y="43717"/>
                  <a:pt x="1039181" y="40356"/>
                </a:cubicBezTo>
                <a:lnTo>
                  <a:pt x="1051914" y="39166"/>
                </a:lnTo>
                <a:lnTo>
                  <a:pt x="1054501" y="37372"/>
                </a:lnTo>
                <a:lnTo>
                  <a:pt x="1061859" y="33902"/>
                </a:lnTo>
                <a:lnTo>
                  <a:pt x="1054558" y="30385"/>
                </a:lnTo>
                <a:cubicBezTo>
                  <a:pt x="1046905" y="27358"/>
                  <a:pt x="1128596" y="22367"/>
                  <a:pt x="1140852" y="17327"/>
                </a:cubicBezTo>
                <a:lnTo>
                  <a:pt x="1214144" y="6192"/>
                </a:lnTo>
                <a:lnTo>
                  <a:pt x="1338122" y="27996"/>
                </a:lnTo>
                <a:cubicBezTo>
                  <a:pt x="1367144" y="1801"/>
                  <a:pt x="1432673" y="14019"/>
                  <a:pt x="1462415"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65705" y="4855698"/>
            <a:ext cx="9178120" cy="1888294"/>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4800" b="1" dirty="0">
                <a:solidFill>
                  <a:srgbClr val="003300"/>
                </a:solidFill>
                <a:latin typeface="+mj-lt"/>
                <a:ea typeface="+mj-ea"/>
                <a:cs typeface="+mj-cs"/>
              </a:rPr>
              <a:t>Greetings</a:t>
            </a:r>
            <a:r>
              <a:rPr lang="en-US" sz="4800" b="1" dirty="0">
                <a:solidFill>
                  <a:srgbClr val="002060"/>
                </a:solidFill>
                <a:latin typeface="+mj-lt"/>
                <a:ea typeface="+mj-ea"/>
                <a:cs typeface="+mj-cs"/>
              </a:rPr>
              <a:t> </a:t>
            </a:r>
          </a:p>
          <a:p>
            <a:pPr defTabSz="914400">
              <a:lnSpc>
                <a:spcPct val="90000"/>
              </a:lnSpc>
              <a:spcBef>
                <a:spcPct val="0"/>
              </a:spcBef>
              <a:spcAft>
                <a:spcPts val="600"/>
              </a:spcAft>
            </a:pPr>
            <a:r>
              <a:rPr lang="en-US" sz="2800" b="1" dirty="0">
                <a:latin typeface="+mj-lt"/>
                <a:ea typeface="+mj-ea"/>
                <a:cs typeface="+mj-cs"/>
              </a:rPr>
              <a:t>from </a:t>
            </a:r>
            <a:endParaRPr lang="en-US" sz="2800" dirty="0">
              <a:latin typeface="+mj-lt"/>
              <a:ea typeface="+mj-ea"/>
              <a:cs typeface="+mj-cs"/>
            </a:endParaRPr>
          </a:p>
          <a:p>
            <a:pPr defTabSz="914400">
              <a:lnSpc>
                <a:spcPct val="90000"/>
              </a:lnSpc>
              <a:spcBef>
                <a:spcPct val="0"/>
              </a:spcBef>
              <a:spcAft>
                <a:spcPts val="600"/>
              </a:spcAft>
            </a:pPr>
            <a:r>
              <a:rPr lang="en-US" sz="4800" b="1" dirty="0">
                <a:solidFill>
                  <a:srgbClr val="002060"/>
                </a:solidFill>
                <a:latin typeface="+mj-lt"/>
                <a:ea typeface="+mj-ea"/>
                <a:cs typeface="+mj-cs"/>
              </a:rPr>
              <a:t>Microcredit Regulatory Authority</a:t>
            </a:r>
          </a:p>
        </p:txBody>
      </p:sp>
      <p:pic>
        <p:nvPicPr>
          <p:cNvPr id="14340" name="Picture 4" descr="http://popibd.org/wp-content/uploads/2017/05/fff-1011-e1494066486962.jpg"/>
          <p:cNvPicPr>
            <a:picLocks noChangeAspect="1" noChangeArrowheads="1"/>
          </p:cNvPicPr>
          <p:nvPr/>
        </p:nvPicPr>
        <p:blipFill>
          <a:blip r:embed="rId2"/>
          <a:stretch>
            <a:fillRect/>
          </a:stretch>
        </p:blipFill>
        <p:spPr bwMode="auto">
          <a:xfrm>
            <a:off x="788150" y="1582445"/>
            <a:ext cx="2258451" cy="1693838"/>
          </a:xfrm>
          <a:prstGeom prst="rect">
            <a:avLst/>
          </a:prstGeom>
          <a:noFill/>
        </p:spPr>
      </p:pic>
      <p:pic>
        <p:nvPicPr>
          <p:cNvPr id="11" name="Picture 2" descr="C:\Users\ppk\Desktop\Perfect Logo1.jpg"/>
          <p:cNvPicPr>
            <a:picLocks noChangeAspect="1" noChangeArrowheads="1"/>
          </p:cNvPicPr>
          <p:nvPr/>
        </p:nvPicPr>
        <p:blipFill>
          <a:blip r:embed="rId3"/>
          <a:stretch>
            <a:fillRect/>
          </a:stretch>
        </p:blipFill>
        <p:spPr bwMode="auto">
          <a:xfrm>
            <a:off x="3567334" y="1604986"/>
            <a:ext cx="2258568" cy="1648754"/>
          </a:xfrm>
          <a:prstGeom prst="rect">
            <a:avLst/>
          </a:prstGeom>
          <a:noFill/>
        </p:spPr>
      </p:pic>
      <p:pic>
        <p:nvPicPr>
          <p:cNvPr id="14344" name="Picture 8" descr="Shaking up traditional farming in rural Bangladesh - The Good Feed"/>
          <p:cNvPicPr>
            <a:picLocks noChangeAspect="1" noChangeArrowheads="1"/>
          </p:cNvPicPr>
          <p:nvPr/>
        </p:nvPicPr>
        <p:blipFill>
          <a:blip r:embed="rId4"/>
          <a:stretch>
            <a:fillRect/>
          </a:stretch>
        </p:blipFill>
        <p:spPr bwMode="auto">
          <a:xfrm>
            <a:off x="6371826" y="1700975"/>
            <a:ext cx="2258568" cy="1456776"/>
          </a:xfrm>
          <a:prstGeom prst="rect">
            <a:avLst/>
          </a:prstGeom>
          <a:noFill/>
        </p:spPr>
      </p:pic>
      <p:pic>
        <p:nvPicPr>
          <p:cNvPr id="19" name="Picture 2" descr="মাছ চাষ বিষয়ক প্রয়োজনীয় কিছু প্রশ্নোত্তর | Adhunik Krishi Khamar"/>
          <p:cNvPicPr>
            <a:picLocks noChangeAspect="1" noChangeArrowheads="1"/>
          </p:cNvPicPr>
          <p:nvPr/>
        </p:nvPicPr>
        <p:blipFill>
          <a:blip r:embed="rId5"/>
          <a:stretch>
            <a:fillRect/>
          </a:stretch>
        </p:blipFill>
        <p:spPr bwMode="auto">
          <a:xfrm>
            <a:off x="9145265" y="1805435"/>
            <a:ext cx="2258568" cy="1247858"/>
          </a:xfrm>
          <a:prstGeom prst="rect">
            <a:avLst/>
          </a:prstGeom>
          <a:noFill/>
        </p:spPr>
      </p:pic>
    </p:spTree>
    <p:extLst>
      <p:ext uri="{BB962C8B-B14F-4D97-AF65-F5344CB8AC3E}">
        <p14:creationId xmlns:p14="http://schemas.microsoft.com/office/powerpoint/2010/main" val="243755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BA79A7CF-01AF-4178-9369-94E0C90EB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14F8157-6734-DCF1-5826-E7A9D2AF7DF8}"/>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l">
              <a:lnSpc>
                <a:spcPct val="90000"/>
              </a:lnSpc>
            </a:pPr>
            <a:r>
              <a:rPr lang="en-US" sz="3700" b="1" kern="1200">
                <a:solidFill>
                  <a:schemeClr val="tx1"/>
                </a:solidFill>
                <a:latin typeface="+mj-lt"/>
                <a:ea typeface="+mj-ea"/>
                <a:cs typeface="+mj-cs"/>
              </a:rPr>
              <a:t>Sources of Fund</a:t>
            </a:r>
            <a:br>
              <a:rPr lang="en-US" sz="3700" b="1" kern="1200">
                <a:solidFill>
                  <a:schemeClr val="tx1"/>
                </a:solidFill>
                <a:latin typeface="+mj-lt"/>
                <a:ea typeface="+mj-ea"/>
                <a:cs typeface="+mj-cs"/>
              </a:rPr>
            </a:br>
            <a:r>
              <a:rPr lang="en-US" sz="3700" b="1" kern="1200">
                <a:solidFill>
                  <a:schemeClr val="tx1"/>
                </a:solidFill>
                <a:latin typeface="+mj-lt"/>
                <a:ea typeface="+mj-ea"/>
                <a:cs typeface="+mj-cs"/>
              </a:rPr>
              <a:t>as of June 2022</a:t>
            </a:r>
          </a:p>
        </p:txBody>
      </p:sp>
      <p:sp>
        <p:nvSpPr>
          <p:cNvPr id="20" name="Rectangle 19">
            <a:extLst>
              <a:ext uri="{FF2B5EF4-FFF2-40B4-BE49-F238E27FC236}">
                <a16:creationId xmlns:a16="http://schemas.microsoft.com/office/drawing/2014/main" xmlns="" id="{99413ED5-9ED4-4772-BCE4-2BCAE6B12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xmlns=""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0F533E9-6690-41A8-A372-4C6C622D0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xmlns="" id="{B2D835CA-C67C-0FBD-8FCF-4B4EE9C0D272}"/>
              </a:ext>
            </a:extLst>
          </p:cNvPr>
          <p:cNvSpPr>
            <a:spLocks noGrp="1"/>
          </p:cNvSpPr>
          <p:nvPr>
            <p:ph type="dt" sz="half" idx="10"/>
          </p:nvPr>
        </p:nvSpPr>
        <p:spPr>
          <a:xfrm>
            <a:off x="545238" y="6492240"/>
            <a:ext cx="3036162" cy="365125"/>
          </a:xfrm>
        </p:spPr>
        <p:txBody>
          <a:bodyPr vert="horz" lIns="91440" tIns="45720" rIns="91440" bIns="45720" rtlCol="0" anchor="ctr">
            <a:normAutofit/>
          </a:bodyPr>
          <a:lstStyle/>
          <a:p>
            <a:pPr defTabSz="914400">
              <a:spcAft>
                <a:spcPts val="600"/>
              </a:spcAft>
            </a:pPr>
            <a:fld id="{A40827A9-CF32-497E-A6E0-348FBCF2D38A}" type="datetime1">
              <a:rPr lang="en-US" smtClean="0"/>
              <a:t>5/3/2023</a:t>
            </a:fld>
            <a:endParaRPr lang="en-US"/>
          </a:p>
        </p:txBody>
      </p:sp>
      <p:sp>
        <p:nvSpPr>
          <p:cNvPr id="3" name="Footer Placeholder 2">
            <a:extLst>
              <a:ext uri="{FF2B5EF4-FFF2-40B4-BE49-F238E27FC236}">
                <a16:creationId xmlns:a16="http://schemas.microsoft.com/office/drawing/2014/main" xmlns="" id="{D07CBBB1-2DB0-17C2-EE3A-7C8E906E2202}"/>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Microcredit Regulatory Authority</a:t>
            </a:r>
          </a:p>
        </p:txBody>
      </p:sp>
      <p:sp>
        <p:nvSpPr>
          <p:cNvPr id="5" name="Slide Number Placeholder 4">
            <a:extLst>
              <a:ext uri="{FF2B5EF4-FFF2-40B4-BE49-F238E27FC236}">
                <a16:creationId xmlns:a16="http://schemas.microsoft.com/office/drawing/2014/main" xmlns="" id="{823A3A7A-8195-FDEF-6E9C-E50DEEE86D92}"/>
              </a:ext>
            </a:extLst>
          </p:cNvPr>
          <p:cNvSpPr>
            <a:spLocks noGrp="1"/>
          </p:cNvSpPr>
          <p:nvPr>
            <p:ph type="sldNum" sz="quarter" idx="12"/>
          </p:nvPr>
        </p:nvSpPr>
        <p:spPr>
          <a:xfrm>
            <a:off x="8610599" y="6492240"/>
            <a:ext cx="3126933" cy="365125"/>
          </a:xfrm>
        </p:spPr>
        <p:txBody>
          <a:bodyPr vert="horz" lIns="91440" tIns="45720" rIns="91440" bIns="45720" rtlCol="0" anchor="ctr">
            <a:normAutofit/>
          </a:bodyPr>
          <a:lstStyle/>
          <a:p>
            <a:pPr defTabSz="914400">
              <a:spcAft>
                <a:spcPts val="600"/>
              </a:spcAft>
            </a:pPr>
            <a:fld id="{3B2DE433-8ADA-4625-98A0-55B4958AF24D}" type="slidenum">
              <a:rPr lang="en-US" smtClean="0"/>
              <a:pPr defTabSz="914400">
                <a:spcAft>
                  <a:spcPts val="600"/>
                </a:spcAft>
              </a:pPr>
              <a:t>10</a:t>
            </a:fld>
            <a:endParaRPr lang="en-US"/>
          </a:p>
        </p:txBody>
      </p:sp>
      <p:graphicFrame>
        <p:nvGraphicFramePr>
          <p:cNvPr id="11" name="Chart 10">
            <a:extLst>
              <a:ext uri="{FF2B5EF4-FFF2-40B4-BE49-F238E27FC236}">
                <a16:creationId xmlns:a16="http://schemas.microsoft.com/office/drawing/2014/main" xmlns="" id="{67CF1D4C-55F5-0699-7F50-C49885017155}"/>
              </a:ext>
            </a:extLst>
          </p:cNvPr>
          <p:cNvGraphicFramePr/>
          <p:nvPr/>
        </p:nvGraphicFramePr>
        <p:xfrm>
          <a:off x="406400" y="798286"/>
          <a:ext cx="7823200" cy="538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5517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EA1DED7-FDE2-0F0C-BEAD-81854D5B2BB6}"/>
              </a:ext>
            </a:extLst>
          </p:cNvPr>
          <p:cNvSpPr>
            <a:spLocks noGrp="1"/>
          </p:cNvSpPr>
          <p:nvPr>
            <p:ph type="title"/>
          </p:nvPr>
        </p:nvSpPr>
        <p:spPr>
          <a:xfrm>
            <a:off x="841248" y="256032"/>
            <a:ext cx="10506456" cy="1014984"/>
          </a:xfrm>
        </p:spPr>
        <p:txBody>
          <a:bodyPr anchor="b">
            <a:normAutofit fontScale="90000"/>
          </a:bodyPr>
          <a:lstStyle/>
          <a:p>
            <a:r>
              <a:rPr lang="en-US" b="1" dirty="0">
                <a:effectLst>
                  <a:outerShdw blurRad="38100" dist="38100" dir="2700000" algn="tl">
                    <a:srgbClr val="000000">
                      <a:alpha val="43137"/>
                    </a:srgbClr>
                  </a:outerShdw>
                </a:effectLst>
              </a:rPr>
              <a:t>Microenterprise Loan Share</a:t>
            </a:r>
            <a:br>
              <a:rPr lang="en-US"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(June 2022)</a:t>
            </a:r>
          </a:p>
        </p:txBody>
      </p:sp>
      <p:sp>
        <p:nvSpPr>
          <p:cNvPr id="24" name="Rectangle 23">
            <a:extLst>
              <a:ext uri="{FF2B5EF4-FFF2-40B4-BE49-F238E27FC236}">
                <a16:creationId xmlns:a16="http://schemas.microsoft.com/office/drawing/2014/main" xmlns=""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xmlns=""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Date Placeholder 3">
            <a:extLst>
              <a:ext uri="{FF2B5EF4-FFF2-40B4-BE49-F238E27FC236}">
                <a16:creationId xmlns:a16="http://schemas.microsoft.com/office/drawing/2014/main" xmlns="" id="{186AADE9-7454-4ACE-ADB3-F47EEDAF97EB}"/>
              </a:ext>
            </a:extLst>
          </p:cNvPr>
          <p:cNvSpPr>
            <a:spLocks noGrp="1"/>
          </p:cNvSpPr>
          <p:nvPr>
            <p:ph type="dt" sz="half" idx="10"/>
          </p:nvPr>
        </p:nvSpPr>
        <p:spPr>
          <a:xfrm>
            <a:off x="841248" y="6356350"/>
            <a:ext cx="2577503" cy="365125"/>
          </a:xfrm>
        </p:spPr>
        <p:txBody>
          <a:bodyPr>
            <a:normAutofit/>
          </a:bodyPr>
          <a:lstStyle/>
          <a:p>
            <a:pPr>
              <a:spcAft>
                <a:spcPts val="600"/>
              </a:spcAft>
            </a:pPr>
            <a:fld id="{F5FE11FE-00BD-4F2E-A2B2-9475F7989BAC}" type="datetime1">
              <a:rPr lang="en-US" smtClean="0">
                <a:solidFill>
                  <a:schemeClr val="tx1">
                    <a:lumMod val="50000"/>
                    <a:lumOff val="50000"/>
                  </a:schemeClr>
                </a:solidFill>
              </a:rPr>
              <a:t>5/3/2023</a:t>
            </a:fld>
            <a:endParaRPr lang="en-US">
              <a:solidFill>
                <a:schemeClr val="tx1">
                  <a:lumMod val="50000"/>
                  <a:lumOff val="50000"/>
                </a:schemeClr>
              </a:solidFill>
            </a:endParaRPr>
          </a:p>
        </p:txBody>
      </p:sp>
      <p:sp>
        <p:nvSpPr>
          <p:cNvPr id="5" name="Footer Placeholder 4">
            <a:extLst>
              <a:ext uri="{FF2B5EF4-FFF2-40B4-BE49-F238E27FC236}">
                <a16:creationId xmlns:a16="http://schemas.microsoft.com/office/drawing/2014/main" xmlns="" id="{3E3F93B8-A1A6-D08D-FC2F-D8E3384452D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Microcredit Regulatory Authority</a:t>
            </a:r>
          </a:p>
        </p:txBody>
      </p:sp>
      <p:sp>
        <p:nvSpPr>
          <p:cNvPr id="6" name="Slide Number Placeholder 5">
            <a:extLst>
              <a:ext uri="{FF2B5EF4-FFF2-40B4-BE49-F238E27FC236}">
                <a16:creationId xmlns:a16="http://schemas.microsoft.com/office/drawing/2014/main" xmlns="" id="{B05F0878-703E-5651-E5D0-CF46BA8B5E37}"/>
              </a:ext>
            </a:extLst>
          </p:cNvPr>
          <p:cNvSpPr>
            <a:spLocks noGrp="1"/>
          </p:cNvSpPr>
          <p:nvPr>
            <p:ph type="sldNum" sz="quarter" idx="12"/>
          </p:nvPr>
        </p:nvSpPr>
        <p:spPr>
          <a:xfrm>
            <a:off x="8873254" y="6356350"/>
            <a:ext cx="2477498" cy="365125"/>
          </a:xfrm>
        </p:spPr>
        <p:txBody>
          <a:bodyPr>
            <a:normAutofit/>
          </a:bodyPr>
          <a:lstStyle/>
          <a:p>
            <a:pPr>
              <a:spcAft>
                <a:spcPts val="600"/>
              </a:spcAft>
            </a:pPr>
            <a:fld id="{D57F1E4F-1CFF-5643-939E-217C01CDF565}" type="slidenum">
              <a:rPr lang="en-US">
                <a:solidFill>
                  <a:schemeClr val="tx1">
                    <a:lumMod val="50000"/>
                    <a:lumOff val="50000"/>
                  </a:schemeClr>
                </a:solidFill>
              </a:rPr>
              <a:pPr>
                <a:spcAft>
                  <a:spcPts val="600"/>
                </a:spcAft>
              </a:pPr>
              <a:t>11</a:t>
            </a:fld>
            <a:endParaRPr lang="en-US">
              <a:solidFill>
                <a:schemeClr val="tx1">
                  <a:lumMod val="50000"/>
                  <a:lumOff val="50000"/>
                </a:schemeClr>
              </a:solidFill>
            </a:endParaRPr>
          </a:p>
        </p:txBody>
      </p:sp>
      <p:graphicFrame>
        <p:nvGraphicFramePr>
          <p:cNvPr id="12" name="Chart 11">
            <a:extLst>
              <a:ext uri="{FF2B5EF4-FFF2-40B4-BE49-F238E27FC236}">
                <a16:creationId xmlns:a16="http://schemas.microsoft.com/office/drawing/2014/main" xmlns="" id="{1BBA07CE-A339-EB73-A5FC-1BE358DB21F1}"/>
              </a:ext>
            </a:extLst>
          </p:cNvPr>
          <p:cNvGraphicFramePr/>
          <p:nvPr/>
        </p:nvGraphicFramePr>
        <p:xfrm>
          <a:off x="841829" y="1745614"/>
          <a:ext cx="10435771" cy="4524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737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33">
            <a:extLst>
              <a:ext uri="{FF2B5EF4-FFF2-40B4-BE49-F238E27FC236}">
                <a16:creationId xmlns:a16="http://schemas.microsoft.com/office/drawing/2014/main" xmlns="" id="{9180DE06-7362-4888-AADA-7AADD57AC4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31384" y="679730"/>
            <a:ext cx="4171994" cy="3932729"/>
          </a:xfrm>
        </p:spPr>
        <p:txBody>
          <a:bodyPr vert="horz" lIns="91440" tIns="45720" rIns="91440" bIns="45720" rtlCol="0" anchor="b">
            <a:normAutofit/>
          </a:bodyPr>
          <a:lstStyle/>
          <a:p>
            <a:pPr>
              <a:lnSpc>
                <a:spcPct val="90000"/>
              </a:lnSpc>
            </a:pPr>
            <a:r>
              <a:rPr lang="en-US" sz="5100" b="1" kern="1200" dirty="0">
                <a:solidFill>
                  <a:srgbClr val="003300"/>
                </a:solidFill>
                <a:effectLst>
                  <a:outerShdw blurRad="38100" dist="38100" dir="2700000" algn="tl">
                    <a:srgbClr val="000000">
                      <a:alpha val="43137"/>
                    </a:srgbClr>
                  </a:outerShdw>
                </a:effectLst>
                <a:latin typeface="+mj-lt"/>
                <a:ea typeface="+mj-ea"/>
                <a:cs typeface="+mj-cs"/>
              </a:rPr>
              <a:t>Agriculture Credit</a:t>
            </a:r>
            <a:r>
              <a:rPr lang="en-US" sz="5100" b="1" kern="1200" dirty="0">
                <a:solidFill>
                  <a:schemeClr val="tx1"/>
                </a:solidFill>
                <a:effectLst>
                  <a:outerShdw blurRad="38100" dist="38100" dir="2700000" algn="tl">
                    <a:srgbClr val="000000">
                      <a:alpha val="43137"/>
                    </a:srgbClr>
                  </a:outerShdw>
                </a:effectLst>
                <a:latin typeface="+mj-lt"/>
                <a:ea typeface="+mj-ea"/>
                <a:cs typeface="+mj-cs"/>
              </a:rPr>
              <a:t/>
            </a:r>
            <a:br>
              <a:rPr lang="en-US" sz="5100" b="1" kern="1200" dirty="0">
                <a:solidFill>
                  <a:schemeClr val="tx1"/>
                </a:solidFill>
                <a:effectLst>
                  <a:outerShdw blurRad="38100" dist="38100" dir="2700000" algn="tl">
                    <a:srgbClr val="000000">
                      <a:alpha val="43137"/>
                    </a:srgbClr>
                  </a:outerShdw>
                </a:effectLst>
                <a:latin typeface="+mj-lt"/>
                <a:ea typeface="+mj-ea"/>
                <a:cs typeface="+mj-cs"/>
              </a:rPr>
            </a:br>
            <a:r>
              <a:rPr lang="en-US" sz="3200" b="1" kern="1200" dirty="0">
                <a:solidFill>
                  <a:schemeClr val="tx1"/>
                </a:solidFill>
                <a:effectLst>
                  <a:outerShdw blurRad="38100" dist="38100" dir="2700000" algn="tl">
                    <a:srgbClr val="000000">
                      <a:alpha val="43137"/>
                    </a:srgbClr>
                  </a:outerShdw>
                </a:effectLst>
                <a:latin typeface="+mj-lt"/>
                <a:ea typeface="+mj-ea"/>
                <a:cs typeface="+mj-cs"/>
              </a:rPr>
              <a:t>(54% of total Disbursement)</a:t>
            </a:r>
            <a:br>
              <a:rPr lang="en-US" sz="3200" b="1" kern="1200" dirty="0">
                <a:solidFill>
                  <a:schemeClr val="tx1"/>
                </a:solidFill>
                <a:effectLst>
                  <a:outerShdw blurRad="38100" dist="38100" dir="2700000" algn="tl">
                    <a:srgbClr val="000000">
                      <a:alpha val="43137"/>
                    </a:srgbClr>
                  </a:outerShdw>
                </a:effectLst>
                <a:latin typeface="+mj-lt"/>
                <a:ea typeface="+mj-ea"/>
                <a:cs typeface="+mj-cs"/>
              </a:rPr>
            </a:br>
            <a:r>
              <a:rPr lang="en-US" sz="1600" b="1" kern="1200" dirty="0">
                <a:solidFill>
                  <a:schemeClr val="tx1"/>
                </a:solidFill>
                <a:effectLst>
                  <a:outerShdw blurRad="38100" dist="38100" dir="2700000" algn="tl">
                    <a:srgbClr val="000000">
                      <a:alpha val="43137"/>
                    </a:srgbClr>
                  </a:outerShdw>
                </a:effectLst>
                <a:latin typeface="+mj-lt"/>
                <a:ea typeface="+mj-ea"/>
                <a:cs typeface="+mj-cs"/>
              </a:rPr>
              <a:t>(June 2022)</a:t>
            </a:r>
          </a:p>
        </p:txBody>
      </p:sp>
      <p:grpSp>
        <p:nvGrpSpPr>
          <p:cNvPr id="1049" name="Group 1035">
            <a:extLst>
              <a:ext uri="{FF2B5EF4-FFF2-40B4-BE49-F238E27FC236}">
                <a16:creationId xmlns:a16="http://schemas.microsoft.com/office/drawing/2014/main" xmlns="" id="{3AF6A671-C637-4547-85F4-51B6D18813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2218698" y="2733627"/>
            <a:ext cx="1340409" cy="5777807"/>
            <a:chOff x="329184" y="2"/>
            <a:chExt cx="524256" cy="5777807"/>
          </a:xfrm>
        </p:grpSpPr>
        <p:cxnSp>
          <p:nvCxnSpPr>
            <p:cNvPr id="1037" name="Straight Connector 1036">
              <a:extLst>
                <a:ext uri="{FF2B5EF4-FFF2-40B4-BE49-F238E27FC236}">
                  <a16:creationId xmlns:a16="http://schemas.microsoft.com/office/drawing/2014/main" xmlns="" id="{C575CF26-3D3C-4C5A-A2B7-00432016EF6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50" name="Rectangle 1037">
              <a:extLst>
                <a:ext uri="{FF2B5EF4-FFF2-40B4-BE49-F238E27FC236}">
                  <a16:creationId xmlns:a16="http://schemas.microsoft.com/office/drawing/2014/main" xmlns="" id="{99413ED5-9ED4-4772-BCE4-2BCAE6B12E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1" name="Rectangle 1039">
            <a:extLst>
              <a:ext uri="{FF2B5EF4-FFF2-40B4-BE49-F238E27FC236}">
                <a16:creationId xmlns:a16="http://schemas.microsoft.com/office/drawing/2014/main" xmlns=""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xmlns="" id="{0F858F3E-708B-7E72-9EE1-6289FF27C79A}"/>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defTabSz="914400">
              <a:spcAft>
                <a:spcPts val="600"/>
              </a:spcAft>
            </a:pPr>
            <a:fld id="{65621B85-A5E6-4D58-849B-7C1D6CE7C67A}" type="datetime1">
              <a:rPr lang="en-US" smtClean="0"/>
              <a:t>5/3/2023</a:t>
            </a:fld>
            <a:endParaRPr lang="en-US"/>
          </a:p>
        </p:txBody>
      </p:sp>
      <p:sp>
        <p:nvSpPr>
          <p:cNvPr id="6" name="Footer Placeholder 5">
            <a:extLst>
              <a:ext uri="{FF2B5EF4-FFF2-40B4-BE49-F238E27FC236}">
                <a16:creationId xmlns:a16="http://schemas.microsoft.com/office/drawing/2014/main" xmlns="" id="{123E5559-D64C-425D-99AC-6CE7B46E5D70}"/>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Microcredit Regulatory Authority</a:t>
            </a:r>
          </a:p>
        </p:txBody>
      </p:sp>
      <p:sp>
        <p:nvSpPr>
          <p:cNvPr id="5" name="Slide Number Placeholder 4"/>
          <p:cNvSpPr>
            <a:spLocks noGrp="1"/>
          </p:cNvSpPr>
          <p:nvPr>
            <p:ph type="sldNum" sz="quarter" idx="12"/>
          </p:nvPr>
        </p:nvSpPr>
        <p:spPr>
          <a:xfrm>
            <a:off x="8610600" y="6492240"/>
            <a:ext cx="2743200" cy="365125"/>
          </a:xfrm>
        </p:spPr>
        <p:txBody>
          <a:bodyPr vert="horz" lIns="91440" tIns="45720" rIns="91440" bIns="45720" rtlCol="0" anchor="ctr">
            <a:normAutofit/>
          </a:bodyPr>
          <a:lstStyle/>
          <a:p>
            <a:pPr defTabSz="914400">
              <a:spcAft>
                <a:spcPts val="600"/>
              </a:spcAft>
            </a:pPr>
            <a:fld id="{AD690FFB-7178-44A8-965A-7CB354C0EDAB}" type="slidenum">
              <a:rPr lang="en-US" b="1" smtClean="0"/>
              <a:pPr defTabSz="914400">
                <a:spcAft>
                  <a:spcPts val="600"/>
                </a:spcAft>
              </a:pPr>
              <a:t>12</a:t>
            </a:fld>
            <a:endParaRPr lang="en-US" b="1"/>
          </a:p>
        </p:txBody>
      </p:sp>
      <p:graphicFrame>
        <p:nvGraphicFramePr>
          <p:cNvPr id="3" name="Chart 2">
            <a:extLst>
              <a:ext uri="{FF2B5EF4-FFF2-40B4-BE49-F238E27FC236}">
                <a16:creationId xmlns:a16="http://schemas.microsoft.com/office/drawing/2014/main" xmlns="" id="{17E95B16-07FB-BA0F-EE28-61EDF212EBE2}"/>
              </a:ext>
            </a:extLst>
          </p:cNvPr>
          <p:cNvGraphicFramePr>
            <a:graphicFrameLocks/>
          </p:cNvGraphicFramePr>
          <p:nvPr>
            <p:extLst>
              <p:ext uri="{D42A27DB-BD31-4B8C-83A1-F6EECF244321}">
                <p14:modId xmlns:p14="http://schemas.microsoft.com/office/powerpoint/2010/main" val="4281158876"/>
              </p:ext>
            </p:extLst>
          </p:nvPr>
        </p:nvGraphicFramePr>
        <p:xfrm>
          <a:off x="942597" y="612553"/>
          <a:ext cx="5608830" cy="56328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4100" dirty="0">
                <a:solidFill>
                  <a:srgbClr val="FFFFFF"/>
                </a:solidFill>
              </a:rPr>
              <a:t>Important Achievements of MRA</a:t>
            </a:r>
          </a:p>
        </p:txBody>
      </p:sp>
      <p:sp>
        <p:nvSpPr>
          <p:cNvPr id="15" name="Arc 14">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341194"/>
            <a:ext cx="6906491" cy="5835769"/>
          </a:xfrm>
        </p:spPr>
        <p:txBody>
          <a:bodyPr anchor="ctr">
            <a:noAutofit/>
          </a:bodyPr>
          <a:lstStyle/>
          <a:p>
            <a:pPr>
              <a:lnSpc>
                <a:spcPct val="90000"/>
              </a:lnSpc>
              <a:buFont typeface="Wingdings" pitchFamily="2" charset="2"/>
              <a:buChar char="§"/>
            </a:pPr>
            <a:r>
              <a:rPr lang="en-US" sz="2200" b="1" dirty="0"/>
              <a:t>Microcredit Regulatory Authority Rules, 2010 &amp; it’s Amendments</a:t>
            </a:r>
          </a:p>
          <a:p>
            <a:pPr lvl="0">
              <a:lnSpc>
                <a:spcPct val="90000"/>
              </a:lnSpc>
              <a:buFont typeface="Wingdings" pitchFamily="2" charset="2"/>
              <a:buChar char="§"/>
            </a:pPr>
            <a:r>
              <a:rPr lang="en-US" sz="2200" b="1" dirty="0"/>
              <a:t>Rationalize </a:t>
            </a:r>
            <a:r>
              <a:rPr lang="en-US" sz="2200" dirty="0"/>
              <a:t>the</a:t>
            </a:r>
            <a:r>
              <a:rPr lang="en-US" sz="2200" b="1" dirty="0"/>
              <a:t> rate of interest </a:t>
            </a:r>
            <a:r>
              <a:rPr lang="en-US" sz="2200" dirty="0"/>
              <a:t>regarding loan (from</a:t>
            </a:r>
            <a:r>
              <a:rPr lang="en-US" sz="2200" b="1" dirty="0"/>
              <a:t> 35% </a:t>
            </a:r>
            <a:r>
              <a:rPr lang="en-US" sz="2200" dirty="0"/>
              <a:t>to</a:t>
            </a:r>
            <a:r>
              <a:rPr lang="en-US" sz="2200" b="1" dirty="0"/>
              <a:t> 27% </a:t>
            </a:r>
            <a:r>
              <a:rPr lang="en-US" sz="2200" dirty="0"/>
              <a:t>in 2010 and </a:t>
            </a:r>
            <a:r>
              <a:rPr lang="en-US" sz="2200" b="1" dirty="0"/>
              <a:t>24% </a:t>
            </a:r>
            <a:r>
              <a:rPr lang="en-US" sz="2200" dirty="0"/>
              <a:t>in</a:t>
            </a:r>
            <a:r>
              <a:rPr lang="en-US" sz="2200" b="1" dirty="0"/>
              <a:t> 2019</a:t>
            </a:r>
            <a:r>
              <a:rPr lang="en-US" sz="2200" dirty="0"/>
              <a:t>) &amp; savings (</a:t>
            </a:r>
            <a:r>
              <a:rPr lang="en-US" sz="2200" b="1" dirty="0"/>
              <a:t>mini 6%</a:t>
            </a:r>
            <a:r>
              <a:rPr lang="en-US" sz="2200" dirty="0"/>
              <a:t>)</a:t>
            </a:r>
          </a:p>
          <a:p>
            <a:pPr lvl="0">
              <a:lnSpc>
                <a:spcPct val="90000"/>
              </a:lnSpc>
              <a:buFont typeface="Wingdings" pitchFamily="2" charset="2"/>
              <a:buChar char="§"/>
            </a:pPr>
            <a:r>
              <a:rPr lang="en-US" sz="2200" dirty="0"/>
              <a:t>Ensuring </a:t>
            </a:r>
            <a:r>
              <a:rPr lang="en-US" sz="2200" b="1" dirty="0"/>
              <a:t>Grace Period </a:t>
            </a:r>
            <a:r>
              <a:rPr lang="en-US" sz="2200" dirty="0"/>
              <a:t>(</a:t>
            </a:r>
            <a:r>
              <a:rPr lang="en-US" sz="2200" b="1" dirty="0"/>
              <a:t>mini 15 days</a:t>
            </a:r>
            <a:r>
              <a:rPr lang="en-US" sz="2200" dirty="0"/>
              <a:t>)</a:t>
            </a:r>
            <a:r>
              <a:rPr lang="en-US" sz="2200" b="1" dirty="0"/>
              <a:t> </a:t>
            </a:r>
            <a:r>
              <a:rPr lang="en-US" sz="2200" dirty="0"/>
              <a:t>and reducing Loan Processing cost (</a:t>
            </a:r>
            <a:r>
              <a:rPr lang="en-US" sz="2200" b="1" dirty="0"/>
              <a:t>max TK 25</a:t>
            </a:r>
            <a:r>
              <a:rPr lang="en-US" sz="2200" dirty="0"/>
              <a:t>)</a:t>
            </a:r>
          </a:p>
          <a:p>
            <a:pPr>
              <a:lnSpc>
                <a:spcPct val="90000"/>
              </a:lnSpc>
              <a:buFont typeface="Wingdings" pitchFamily="2" charset="2"/>
              <a:buChar char="§"/>
            </a:pPr>
            <a:r>
              <a:rPr lang="en-US" sz="2200" dirty="0"/>
              <a:t>Capital Raising by issuing </a:t>
            </a:r>
            <a:r>
              <a:rPr lang="en-US" sz="2200" b="1" dirty="0"/>
              <a:t>Bond</a:t>
            </a:r>
            <a:endParaRPr lang="en-US" sz="2200" dirty="0"/>
          </a:p>
          <a:p>
            <a:pPr>
              <a:lnSpc>
                <a:spcPct val="90000"/>
              </a:lnSpc>
            </a:pPr>
            <a:r>
              <a:rPr lang="en-US" sz="2200" dirty="0">
                <a:latin typeface="Times New Roman" pitchFamily="18" charset="0"/>
                <a:cs typeface="Times New Roman" pitchFamily="18" charset="0"/>
              </a:rPr>
              <a:t>Implementation of </a:t>
            </a:r>
            <a:r>
              <a:rPr lang="en-US" sz="2200" b="1" dirty="0">
                <a:latin typeface="Times New Roman" pitchFamily="18" charset="0"/>
                <a:cs typeface="Times New Roman" pitchFamily="18" charset="0"/>
              </a:rPr>
              <a:t>Annual Performance Agreement (APA) [</a:t>
            </a:r>
            <a:r>
              <a:rPr lang="en-US" sz="2200" dirty="0">
                <a:latin typeface="Times New Roman" pitchFamily="18" charset="0"/>
                <a:cs typeface="Times New Roman" pitchFamily="18" charset="0"/>
              </a:rPr>
              <a:t>Innovation, RTI, GRS, NIS and Citizen charter</a:t>
            </a:r>
            <a:endParaRPr lang="en-US" sz="2200" b="1" dirty="0">
              <a:latin typeface="Times New Roman" pitchFamily="18" charset="0"/>
              <a:cs typeface="Times New Roman" pitchFamily="18" charset="0"/>
            </a:endParaRPr>
          </a:p>
          <a:p>
            <a:r>
              <a:rPr lang="en-US" sz="2200" dirty="0"/>
              <a:t>National Microfinance Database </a:t>
            </a:r>
            <a:r>
              <a:rPr lang="en-US" sz="2200" b="1" dirty="0"/>
              <a:t>(MF-NDB)</a:t>
            </a:r>
          </a:p>
          <a:p>
            <a:r>
              <a:rPr lang="en-US" sz="2200" b="1" dirty="0"/>
              <a:t>Digital mapping </a:t>
            </a:r>
            <a:r>
              <a:rPr lang="en-US" sz="2200" dirty="0"/>
              <a:t>of Microfinance access points</a:t>
            </a:r>
          </a:p>
          <a:p>
            <a:r>
              <a:rPr lang="en-US" sz="2200" dirty="0"/>
              <a:t>MRA – </a:t>
            </a:r>
            <a:r>
              <a:rPr lang="en-US" sz="2200" dirty="0" err="1"/>
              <a:t>যোগাযোগ</a:t>
            </a:r>
            <a:endParaRPr lang="en-US" sz="2200" dirty="0"/>
          </a:p>
          <a:p>
            <a:r>
              <a:rPr lang="en-US" sz="2200" dirty="0"/>
              <a:t>MRA-info App</a:t>
            </a:r>
          </a:p>
          <a:p>
            <a:r>
              <a:rPr lang="en-US" sz="2200" dirty="0"/>
              <a:t>Hot Line Number </a:t>
            </a:r>
            <a:r>
              <a:rPr lang="en-US" sz="2200" b="1" dirty="0">
                <a:solidFill>
                  <a:srgbClr val="C00000"/>
                </a:solidFill>
              </a:rPr>
              <a:t>16133</a:t>
            </a:r>
            <a:endParaRPr lang="en-US" sz="2200" b="1" dirty="0">
              <a:latin typeface="Times New Roman" pitchFamily="18" charset="0"/>
              <a:cs typeface="Times New Roman" pitchFamily="18" charset="0"/>
            </a:endParaRPr>
          </a:p>
          <a:p>
            <a:r>
              <a:rPr lang="en-US" sz="2200" b="1" dirty="0">
                <a:latin typeface="Times New Roman" pitchFamily="18" charset="0"/>
                <a:cs typeface="Times New Roman" pitchFamily="18" charset="0"/>
              </a:rPr>
              <a:t>MF-CIB (Piloting Stage</a:t>
            </a:r>
            <a:r>
              <a:rPr lang="en-US" sz="2200" b="1" dirty="0" smtClean="0">
                <a:latin typeface="Times New Roman" pitchFamily="18" charset="0"/>
                <a:cs typeface="Times New Roman" pitchFamily="18" charset="0"/>
              </a:rPr>
              <a:t>)</a:t>
            </a:r>
          </a:p>
          <a:p>
            <a:r>
              <a:rPr lang="en-US" sz="2200" b="1" dirty="0" smtClean="0">
                <a:latin typeface="Times New Roman" pitchFamily="18" charset="0"/>
                <a:cs typeface="Times New Roman" pitchFamily="18" charset="0"/>
              </a:rPr>
              <a:t>Integrated Microfinance Solutions (IMS)</a:t>
            </a:r>
            <a:endParaRPr lang="en-US" sz="2200" b="1" dirty="0">
              <a:latin typeface="Times New Roman" pitchFamily="18" charset="0"/>
              <a:cs typeface="Times New Roman" pitchFamily="18" charset="0"/>
            </a:endParaRPr>
          </a:p>
          <a:p>
            <a:pPr>
              <a:lnSpc>
                <a:spcPct val="90000"/>
              </a:lnSpc>
              <a:buNone/>
            </a:pPr>
            <a:endParaRPr lang="en-US" sz="2200" dirty="0"/>
          </a:p>
        </p:txBody>
      </p:sp>
      <p:sp>
        <p:nvSpPr>
          <p:cNvPr id="6" name="Date Placeholder 5">
            <a:extLst>
              <a:ext uri="{FF2B5EF4-FFF2-40B4-BE49-F238E27FC236}">
                <a16:creationId xmlns:a16="http://schemas.microsoft.com/office/drawing/2014/main" xmlns="" id="{3684B6C0-CF92-10A2-4373-A604533A33BF}"/>
              </a:ext>
            </a:extLst>
          </p:cNvPr>
          <p:cNvSpPr>
            <a:spLocks noGrp="1"/>
          </p:cNvSpPr>
          <p:nvPr>
            <p:ph type="dt" sz="half" idx="10"/>
          </p:nvPr>
        </p:nvSpPr>
        <p:spPr>
          <a:xfrm>
            <a:off x="838200" y="6356350"/>
            <a:ext cx="1639957" cy="365125"/>
          </a:xfrm>
        </p:spPr>
        <p:txBody>
          <a:bodyPr>
            <a:normAutofit/>
          </a:bodyPr>
          <a:lstStyle/>
          <a:p>
            <a:pPr>
              <a:spcAft>
                <a:spcPts val="600"/>
              </a:spcAft>
            </a:pPr>
            <a:fld id="{D1BEB9B3-1093-4F40-9DB7-D660CC39ECC2}" type="datetime1">
              <a:rPr lang="en-US" smtClean="0">
                <a:solidFill>
                  <a:srgbClr val="FFFFFF"/>
                </a:solidFill>
              </a:rPr>
              <a:t>5/3/2023</a:t>
            </a:fld>
            <a:endParaRPr lang="en-US" dirty="0">
              <a:solidFill>
                <a:srgbClr val="FFFFFF"/>
              </a:solidFill>
            </a:endParaRPr>
          </a:p>
        </p:txBody>
      </p:sp>
      <p:sp>
        <p:nvSpPr>
          <p:cNvPr id="4" name="Footer Placeholder 3">
            <a:extLst>
              <a:ext uri="{FF2B5EF4-FFF2-40B4-BE49-F238E27FC236}">
                <a16:creationId xmlns:a16="http://schemas.microsoft.com/office/drawing/2014/main" xmlns="" id="{D7DAECAA-F059-449E-E159-DDB95B4D0950}"/>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Microcredit Regulatory Authority</a:t>
            </a:r>
          </a:p>
        </p:txBody>
      </p:sp>
      <p:sp>
        <p:nvSpPr>
          <p:cNvPr id="5" name="Slide Number Placeholder 4">
            <a:extLst>
              <a:ext uri="{FF2B5EF4-FFF2-40B4-BE49-F238E27FC236}">
                <a16:creationId xmlns:a16="http://schemas.microsoft.com/office/drawing/2014/main" xmlns="" id="{CDC17DA1-F8A3-B2D8-5275-199E78B1B058}"/>
              </a:ext>
            </a:extLst>
          </p:cNvPr>
          <p:cNvSpPr>
            <a:spLocks noGrp="1"/>
          </p:cNvSpPr>
          <p:nvPr>
            <p:ph type="sldNum" sz="quarter" idx="12"/>
          </p:nvPr>
        </p:nvSpPr>
        <p:spPr>
          <a:xfrm>
            <a:off x="9541564" y="6356350"/>
            <a:ext cx="1812235" cy="365125"/>
          </a:xfrm>
        </p:spPr>
        <p:txBody>
          <a:bodyPr>
            <a:normAutofit/>
          </a:bodyPr>
          <a:lstStyle/>
          <a:p>
            <a:pPr>
              <a:spcAft>
                <a:spcPts val="600"/>
              </a:spcAft>
            </a:pPr>
            <a:fld id="{3B2DE433-8ADA-4625-98A0-55B4958AF24D}" type="slidenum">
              <a:rPr lang="en-US"/>
              <a:pPr>
                <a:spcAft>
                  <a:spcPts val="600"/>
                </a:spcAft>
              </a:pPr>
              <a:t>13</a:t>
            </a:fld>
            <a:endParaRPr lang="en-US"/>
          </a:p>
        </p:txBody>
      </p:sp>
    </p:spTree>
    <p:extLst>
      <p:ext uri="{BB962C8B-B14F-4D97-AF65-F5344CB8AC3E}">
        <p14:creationId xmlns:p14="http://schemas.microsoft.com/office/powerpoint/2010/main" val="4123103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rgbClr val="241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A380732-A4EB-4B01-90E7-F7DB785746A9}"/>
              </a:ext>
            </a:extLst>
          </p:cNvPr>
          <p:cNvSpPr>
            <a:spLocks noGrp="1"/>
          </p:cNvSpPr>
          <p:nvPr>
            <p:ph type="title"/>
          </p:nvPr>
        </p:nvSpPr>
        <p:spPr>
          <a:xfrm>
            <a:off x="524740" y="620392"/>
            <a:ext cx="4567765" cy="5504688"/>
          </a:xfrm>
        </p:spPr>
        <p:txBody>
          <a:bodyPr>
            <a:normAutofit/>
          </a:bodyPr>
          <a:lstStyle/>
          <a:p>
            <a:r>
              <a:rPr lang="en-US" sz="6000" b="1">
                <a:solidFill>
                  <a:schemeClr val="bg1"/>
                </a:solidFill>
              </a:rPr>
              <a:t>Social Development</a:t>
            </a:r>
            <a:br>
              <a:rPr lang="en-US" sz="6000" b="1">
                <a:solidFill>
                  <a:schemeClr val="bg1"/>
                </a:solidFill>
              </a:rPr>
            </a:br>
            <a:r>
              <a:rPr lang="en-US" sz="6000" b="1">
                <a:solidFill>
                  <a:schemeClr val="bg1"/>
                </a:solidFill>
              </a:rPr>
              <a:t>Works</a:t>
            </a:r>
          </a:p>
        </p:txBody>
      </p:sp>
      <p:sp>
        <p:nvSpPr>
          <p:cNvPr id="4" name="Footer Placeholder 3">
            <a:extLst>
              <a:ext uri="{FF2B5EF4-FFF2-40B4-BE49-F238E27FC236}">
                <a16:creationId xmlns:a16="http://schemas.microsoft.com/office/drawing/2014/main" xmlns="" id="{6144A42C-6E20-AC28-1FBC-1F788BE88474}"/>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a:t>Microcredit Regulatory Authority</a:t>
            </a:r>
          </a:p>
        </p:txBody>
      </p:sp>
      <p:sp>
        <p:nvSpPr>
          <p:cNvPr id="5" name="Slide Number Placeholder 4">
            <a:extLst>
              <a:ext uri="{FF2B5EF4-FFF2-40B4-BE49-F238E27FC236}">
                <a16:creationId xmlns:a16="http://schemas.microsoft.com/office/drawing/2014/main" xmlns="" id="{B08D191F-423B-EFF5-100C-0E6DE85572CC}"/>
              </a:ext>
            </a:extLst>
          </p:cNvPr>
          <p:cNvSpPr>
            <a:spLocks noGrp="1"/>
          </p:cNvSpPr>
          <p:nvPr>
            <p:ph type="sldNum" sz="quarter" idx="12"/>
          </p:nvPr>
        </p:nvSpPr>
        <p:spPr>
          <a:xfrm>
            <a:off x="8610600" y="6356352"/>
            <a:ext cx="2743200" cy="365125"/>
          </a:xfrm>
        </p:spPr>
        <p:txBody>
          <a:bodyPr>
            <a:normAutofit/>
          </a:bodyPr>
          <a:lstStyle/>
          <a:p>
            <a:pPr>
              <a:spcAft>
                <a:spcPts val="600"/>
              </a:spcAft>
            </a:pPr>
            <a:fld id="{3B2DE433-8ADA-4625-98A0-55B4958AF24D}" type="slidenum">
              <a:rPr lang="en-US" smtClean="0"/>
              <a:pPr>
                <a:spcAft>
                  <a:spcPts val="600"/>
                </a:spcAft>
              </a:pPr>
              <a:t>14</a:t>
            </a:fld>
            <a:endParaRPr lang="en-US"/>
          </a:p>
        </p:txBody>
      </p:sp>
      <p:grpSp>
        <p:nvGrpSpPr>
          <p:cNvPr id="3" name="Group 2">
            <a:extLst>
              <a:ext uri="{FF2B5EF4-FFF2-40B4-BE49-F238E27FC236}">
                <a16:creationId xmlns:a16="http://schemas.microsoft.com/office/drawing/2014/main" xmlns="" id="{A21948AA-D1E5-EBAC-50E6-4CAD857FECF4}"/>
              </a:ext>
            </a:extLst>
          </p:cNvPr>
          <p:cNvGrpSpPr/>
          <p:nvPr/>
        </p:nvGrpSpPr>
        <p:grpSpPr>
          <a:xfrm>
            <a:off x="5468389" y="136524"/>
            <a:ext cx="6263640" cy="6081395"/>
            <a:chOff x="5468389" y="622172"/>
            <a:chExt cx="6263640" cy="5588069"/>
          </a:xfrm>
        </p:grpSpPr>
        <p:sp>
          <p:nvSpPr>
            <p:cNvPr id="6" name="Rectangle: Rounded Corners 5">
              <a:extLst>
                <a:ext uri="{FF2B5EF4-FFF2-40B4-BE49-F238E27FC236}">
                  <a16:creationId xmlns:a16="http://schemas.microsoft.com/office/drawing/2014/main" xmlns="" id="{6AFBE875-5080-2577-ABBD-C7B202FCC1BF}"/>
                </a:ext>
              </a:extLst>
            </p:cNvPr>
            <p:cNvSpPr/>
            <p:nvPr/>
          </p:nvSpPr>
          <p:spPr>
            <a:xfrm>
              <a:off x="5468389" y="622172"/>
              <a:ext cx="6263640" cy="88281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descr="Diploma Roll">
              <a:extLst>
                <a:ext uri="{FF2B5EF4-FFF2-40B4-BE49-F238E27FC236}">
                  <a16:creationId xmlns:a16="http://schemas.microsoft.com/office/drawing/2014/main" xmlns="" id="{D6A28334-FFB0-362A-A09D-802FB32A1E11}"/>
                </a:ext>
              </a:extLst>
            </p:cNvPr>
            <p:cNvSpPr/>
            <p:nvPr/>
          </p:nvSpPr>
          <p:spPr>
            <a:xfrm>
              <a:off x="5697918" y="792897"/>
              <a:ext cx="417326" cy="417326"/>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xmlns="" id="{C0B8C99F-A9D1-F8EF-52BD-B8A29874D63B}"/>
                </a:ext>
              </a:extLst>
            </p:cNvPr>
            <p:cNvSpPr/>
            <p:nvPr/>
          </p:nvSpPr>
          <p:spPr>
            <a:xfrm>
              <a:off x="6344775" y="832812"/>
              <a:ext cx="5387253" cy="548135"/>
            </a:xfrm>
            <a:custGeom>
              <a:avLst/>
              <a:gdLst>
                <a:gd name="connsiteX0" fmla="*/ 0 w 5387253"/>
                <a:gd name="connsiteY0" fmla="*/ 0 h 758776"/>
                <a:gd name="connsiteX1" fmla="*/ 5387253 w 5387253"/>
                <a:gd name="connsiteY1" fmla="*/ 0 h 758776"/>
                <a:gd name="connsiteX2" fmla="*/ 5387253 w 5387253"/>
                <a:gd name="connsiteY2" fmla="*/ 758776 h 758776"/>
                <a:gd name="connsiteX3" fmla="*/ 0 w 5387253"/>
                <a:gd name="connsiteY3" fmla="*/ 758776 h 758776"/>
                <a:gd name="connsiteX4" fmla="*/ 0 w 5387253"/>
                <a:gd name="connsiteY4" fmla="*/ 0 h 758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253" h="758776">
                  <a:moveTo>
                    <a:pt x="0" y="0"/>
                  </a:moveTo>
                  <a:lnTo>
                    <a:pt x="5387253" y="0"/>
                  </a:lnTo>
                  <a:lnTo>
                    <a:pt x="5387253" y="758776"/>
                  </a:lnTo>
                  <a:lnTo>
                    <a:pt x="0" y="758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304" tIns="80304" rIns="80304" bIns="80304" numCol="1" spcCol="1270" anchor="ctr" anchorCtr="0">
              <a:noAutofit/>
            </a:bodyPr>
            <a:lstStyle/>
            <a:p>
              <a:pPr marL="0" lvl="0" indent="0" defTabSz="844550">
                <a:lnSpc>
                  <a:spcPct val="100000"/>
                </a:lnSpc>
                <a:spcBef>
                  <a:spcPct val="0"/>
                </a:spcBef>
                <a:spcAft>
                  <a:spcPct val="35000"/>
                </a:spcAft>
                <a:buNone/>
              </a:pPr>
              <a:r>
                <a:rPr lang="en-US" sz="1900" b="1" kern="1200"/>
                <a:t>Education (</a:t>
              </a:r>
              <a:r>
                <a:rPr lang="en-US" sz="1900" kern="1200"/>
                <a:t>Scholarship; </a:t>
              </a:r>
              <a:r>
                <a:rPr lang="en-US" sz="1900" b="1" kern="1200"/>
                <a:t>Bangabandhu Higher E</a:t>
              </a:r>
              <a:r>
                <a:rPr lang="en-US" sz="1900" b="1"/>
                <a:t>ducation</a:t>
              </a:r>
              <a:r>
                <a:rPr lang="en-US" sz="1900" b="1" kern="1200"/>
                <a:t> Scholarship</a:t>
              </a:r>
              <a:r>
                <a:rPr lang="en-US" sz="1900" kern="1200"/>
                <a:t> &amp; </a:t>
              </a:r>
              <a:r>
                <a:rPr lang="en-US" sz="1900" b="1" kern="1200"/>
                <a:t>Education for All)</a:t>
              </a:r>
            </a:p>
          </p:txBody>
        </p:sp>
        <p:sp>
          <p:nvSpPr>
            <p:cNvPr id="10" name="Rectangle: Rounded Corners 9">
              <a:extLst>
                <a:ext uri="{FF2B5EF4-FFF2-40B4-BE49-F238E27FC236}">
                  <a16:creationId xmlns:a16="http://schemas.microsoft.com/office/drawing/2014/main" xmlns="" id="{3FDD802A-DD4A-C605-EF21-55DDC823DC5B}"/>
                </a:ext>
              </a:extLst>
            </p:cNvPr>
            <p:cNvSpPr/>
            <p:nvPr/>
          </p:nvSpPr>
          <p:spPr>
            <a:xfrm>
              <a:off x="5468389" y="1570641"/>
              <a:ext cx="6263640" cy="86505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11" descr="IV">
              <a:extLst>
                <a:ext uri="{FF2B5EF4-FFF2-40B4-BE49-F238E27FC236}">
                  <a16:creationId xmlns:a16="http://schemas.microsoft.com/office/drawing/2014/main" xmlns="" id="{B7AE2F99-5738-36B3-2010-7A775DE40CA0}"/>
                </a:ext>
              </a:extLst>
            </p:cNvPr>
            <p:cNvSpPr/>
            <p:nvPr/>
          </p:nvSpPr>
          <p:spPr>
            <a:xfrm>
              <a:off x="5697918" y="1741367"/>
              <a:ext cx="417326" cy="417326"/>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xmlns="" id="{E003A949-E0DB-B4A0-D2D4-EDDEDAFB5FFD}"/>
                </a:ext>
              </a:extLst>
            </p:cNvPr>
            <p:cNvSpPr/>
            <p:nvPr/>
          </p:nvSpPr>
          <p:spPr>
            <a:xfrm>
              <a:off x="6344775" y="1570642"/>
              <a:ext cx="5387253" cy="758776"/>
            </a:xfrm>
            <a:custGeom>
              <a:avLst/>
              <a:gdLst>
                <a:gd name="connsiteX0" fmla="*/ 0 w 5387253"/>
                <a:gd name="connsiteY0" fmla="*/ 0 h 758776"/>
                <a:gd name="connsiteX1" fmla="*/ 5387253 w 5387253"/>
                <a:gd name="connsiteY1" fmla="*/ 0 h 758776"/>
                <a:gd name="connsiteX2" fmla="*/ 5387253 w 5387253"/>
                <a:gd name="connsiteY2" fmla="*/ 758776 h 758776"/>
                <a:gd name="connsiteX3" fmla="*/ 0 w 5387253"/>
                <a:gd name="connsiteY3" fmla="*/ 758776 h 758776"/>
                <a:gd name="connsiteX4" fmla="*/ 0 w 5387253"/>
                <a:gd name="connsiteY4" fmla="*/ 0 h 758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253" h="758776">
                  <a:moveTo>
                    <a:pt x="0" y="0"/>
                  </a:moveTo>
                  <a:lnTo>
                    <a:pt x="5387253" y="0"/>
                  </a:lnTo>
                  <a:lnTo>
                    <a:pt x="5387253" y="758776"/>
                  </a:lnTo>
                  <a:lnTo>
                    <a:pt x="0" y="758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a:t>Health</a:t>
              </a:r>
              <a:r>
                <a:rPr lang="en-US" sz="1900" kern="1200"/>
                <a:t> (Hospital, Free Medical Checkup </a:t>
              </a:r>
              <a:r>
                <a:rPr lang="en-US" sz="1900" kern="1200" err="1"/>
                <a:t>etc</a:t>
              </a:r>
              <a:r>
                <a:rPr lang="en-US" sz="1900" kern="1200"/>
                <a:t>) </a:t>
              </a:r>
            </a:p>
          </p:txBody>
        </p:sp>
        <p:sp>
          <p:nvSpPr>
            <p:cNvPr id="14" name="Rectangle: Rounded Corners 13">
              <a:extLst>
                <a:ext uri="{FF2B5EF4-FFF2-40B4-BE49-F238E27FC236}">
                  <a16:creationId xmlns:a16="http://schemas.microsoft.com/office/drawing/2014/main" xmlns="" id="{E4F06117-4E1D-AD52-D33E-50F710D4C644}"/>
                </a:ext>
              </a:extLst>
            </p:cNvPr>
            <p:cNvSpPr/>
            <p:nvPr/>
          </p:nvSpPr>
          <p:spPr>
            <a:xfrm>
              <a:off x="5468389" y="2519111"/>
              <a:ext cx="6263640" cy="860223"/>
            </a:xfrm>
            <a:custGeom>
              <a:avLst/>
              <a:gdLst>
                <a:gd name="connsiteX0" fmla="*/ 0 w 6263640"/>
                <a:gd name="connsiteY0" fmla="*/ 75878 h 758776"/>
                <a:gd name="connsiteX1" fmla="*/ 22224 w 6263640"/>
                <a:gd name="connsiteY1" fmla="*/ 22224 h 758776"/>
                <a:gd name="connsiteX2" fmla="*/ 75878 w 6263640"/>
                <a:gd name="connsiteY2" fmla="*/ 0 h 758776"/>
                <a:gd name="connsiteX3" fmla="*/ 6187762 w 6263640"/>
                <a:gd name="connsiteY3" fmla="*/ 0 h 758776"/>
                <a:gd name="connsiteX4" fmla="*/ 6241416 w 6263640"/>
                <a:gd name="connsiteY4" fmla="*/ 22224 h 758776"/>
                <a:gd name="connsiteX5" fmla="*/ 6263640 w 6263640"/>
                <a:gd name="connsiteY5" fmla="*/ 75878 h 758776"/>
                <a:gd name="connsiteX6" fmla="*/ 6263640 w 6263640"/>
                <a:gd name="connsiteY6" fmla="*/ 682898 h 758776"/>
                <a:gd name="connsiteX7" fmla="*/ 6241416 w 6263640"/>
                <a:gd name="connsiteY7" fmla="*/ 736552 h 758776"/>
                <a:gd name="connsiteX8" fmla="*/ 6187762 w 6263640"/>
                <a:gd name="connsiteY8" fmla="*/ 758776 h 758776"/>
                <a:gd name="connsiteX9" fmla="*/ 75878 w 6263640"/>
                <a:gd name="connsiteY9" fmla="*/ 758776 h 758776"/>
                <a:gd name="connsiteX10" fmla="*/ 22224 w 6263640"/>
                <a:gd name="connsiteY10" fmla="*/ 736552 h 758776"/>
                <a:gd name="connsiteX11" fmla="*/ 0 w 6263640"/>
                <a:gd name="connsiteY11" fmla="*/ 682898 h 758776"/>
                <a:gd name="connsiteX12" fmla="*/ 0 w 6263640"/>
                <a:gd name="connsiteY12" fmla="*/ 75878 h 75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3640" h="758776">
                  <a:moveTo>
                    <a:pt x="0" y="75878"/>
                  </a:moveTo>
                  <a:cubicBezTo>
                    <a:pt x="0" y="55754"/>
                    <a:pt x="7994" y="36454"/>
                    <a:pt x="22224" y="22224"/>
                  </a:cubicBezTo>
                  <a:cubicBezTo>
                    <a:pt x="36454" y="7994"/>
                    <a:pt x="55754" y="0"/>
                    <a:pt x="75878" y="0"/>
                  </a:cubicBezTo>
                  <a:lnTo>
                    <a:pt x="6187762" y="0"/>
                  </a:lnTo>
                  <a:cubicBezTo>
                    <a:pt x="6207886" y="0"/>
                    <a:pt x="6227186" y="7994"/>
                    <a:pt x="6241416" y="22224"/>
                  </a:cubicBezTo>
                  <a:cubicBezTo>
                    <a:pt x="6255646" y="36454"/>
                    <a:pt x="6263640" y="55754"/>
                    <a:pt x="6263640" y="75878"/>
                  </a:cubicBezTo>
                  <a:lnTo>
                    <a:pt x="6263640" y="682898"/>
                  </a:lnTo>
                  <a:cubicBezTo>
                    <a:pt x="6263640" y="703022"/>
                    <a:pt x="6255646" y="722322"/>
                    <a:pt x="6241416" y="736552"/>
                  </a:cubicBezTo>
                  <a:cubicBezTo>
                    <a:pt x="6227186" y="750782"/>
                    <a:pt x="6207886" y="758776"/>
                    <a:pt x="6187762" y="758776"/>
                  </a:cubicBezTo>
                  <a:lnTo>
                    <a:pt x="75878" y="758776"/>
                  </a:lnTo>
                  <a:cubicBezTo>
                    <a:pt x="55754" y="758776"/>
                    <a:pt x="36454" y="750782"/>
                    <a:pt x="22224" y="736552"/>
                  </a:cubicBezTo>
                  <a:cubicBezTo>
                    <a:pt x="7994" y="722322"/>
                    <a:pt x="0" y="703022"/>
                    <a:pt x="0" y="682898"/>
                  </a:cubicBezTo>
                  <a:lnTo>
                    <a:pt x="0" y="75878"/>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descr="Lighthouse scene">
              <a:extLst>
                <a:ext uri="{FF2B5EF4-FFF2-40B4-BE49-F238E27FC236}">
                  <a16:creationId xmlns:a16="http://schemas.microsoft.com/office/drawing/2014/main" xmlns="" id="{37EF7E68-DEA0-273C-3E07-C8C348486C69}"/>
                </a:ext>
              </a:extLst>
            </p:cNvPr>
            <p:cNvSpPr/>
            <p:nvPr/>
          </p:nvSpPr>
          <p:spPr>
            <a:xfrm>
              <a:off x="5697918" y="2689837"/>
              <a:ext cx="417326" cy="417326"/>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xmlns="" id="{D0FBED99-C357-E101-1258-222A3ECF312B}"/>
                </a:ext>
              </a:extLst>
            </p:cNvPr>
            <p:cNvSpPr/>
            <p:nvPr/>
          </p:nvSpPr>
          <p:spPr>
            <a:xfrm>
              <a:off x="6344775" y="2519112"/>
              <a:ext cx="5387253" cy="758776"/>
            </a:xfrm>
            <a:custGeom>
              <a:avLst/>
              <a:gdLst>
                <a:gd name="connsiteX0" fmla="*/ 0 w 5387253"/>
                <a:gd name="connsiteY0" fmla="*/ 0 h 758776"/>
                <a:gd name="connsiteX1" fmla="*/ 5387253 w 5387253"/>
                <a:gd name="connsiteY1" fmla="*/ 0 h 758776"/>
                <a:gd name="connsiteX2" fmla="*/ 5387253 w 5387253"/>
                <a:gd name="connsiteY2" fmla="*/ 758776 h 758776"/>
                <a:gd name="connsiteX3" fmla="*/ 0 w 5387253"/>
                <a:gd name="connsiteY3" fmla="*/ 758776 h 758776"/>
                <a:gd name="connsiteX4" fmla="*/ 0 w 5387253"/>
                <a:gd name="connsiteY4" fmla="*/ 0 h 758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253" h="758776">
                  <a:moveTo>
                    <a:pt x="0" y="0"/>
                  </a:moveTo>
                  <a:lnTo>
                    <a:pt x="5387253" y="0"/>
                  </a:lnTo>
                  <a:lnTo>
                    <a:pt x="5387253" y="758776"/>
                  </a:lnTo>
                  <a:lnTo>
                    <a:pt x="0" y="758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a:t>Awareness</a:t>
              </a:r>
              <a:r>
                <a:rPr lang="en-US" sz="1900" kern="1200"/>
                <a:t> (Child Marriage, Dowry </a:t>
              </a:r>
              <a:r>
                <a:rPr lang="en-US" sz="1900" kern="1200" err="1"/>
                <a:t>etc</a:t>
              </a:r>
              <a:r>
                <a:rPr lang="en-US" sz="1900" kern="1200"/>
                <a:t>)</a:t>
              </a:r>
            </a:p>
          </p:txBody>
        </p:sp>
        <p:sp>
          <p:nvSpPr>
            <p:cNvPr id="19" name="Rectangle: Rounded Corners 18">
              <a:extLst>
                <a:ext uri="{FF2B5EF4-FFF2-40B4-BE49-F238E27FC236}">
                  <a16:creationId xmlns:a16="http://schemas.microsoft.com/office/drawing/2014/main" xmlns="" id="{448011FC-A18B-6642-CAA8-3F48B61A0710}"/>
                </a:ext>
              </a:extLst>
            </p:cNvPr>
            <p:cNvSpPr/>
            <p:nvPr/>
          </p:nvSpPr>
          <p:spPr>
            <a:xfrm>
              <a:off x="5468389" y="3467582"/>
              <a:ext cx="6263640" cy="8553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Rectangle 20" descr="Sink">
              <a:extLst>
                <a:ext uri="{FF2B5EF4-FFF2-40B4-BE49-F238E27FC236}">
                  <a16:creationId xmlns:a16="http://schemas.microsoft.com/office/drawing/2014/main" xmlns="" id="{AAE730A1-AF51-BC53-B112-4804B13A17FB}"/>
                </a:ext>
              </a:extLst>
            </p:cNvPr>
            <p:cNvSpPr/>
            <p:nvPr/>
          </p:nvSpPr>
          <p:spPr>
            <a:xfrm>
              <a:off x="5697918" y="3638307"/>
              <a:ext cx="417326" cy="417326"/>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xmlns="" id="{02F937F2-7F98-6E7C-F081-62358D2B02FA}"/>
                </a:ext>
              </a:extLst>
            </p:cNvPr>
            <p:cNvSpPr/>
            <p:nvPr/>
          </p:nvSpPr>
          <p:spPr>
            <a:xfrm>
              <a:off x="6344775" y="3467583"/>
              <a:ext cx="5387253" cy="758776"/>
            </a:xfrm>
            <a:custGeom>
              <a:avLst/>
              <a:gdLst>
                <a:gd name="connsiteX0" fmla="*/ 0 w 5387253"/>
                <a:gd name="connsiteY0" fmla="*/ 0 h 758776"/>
                <a:gd name="connsiteX1" fmla="*/ 5387253 w 5387253"/>
                <a:gd name="connsiteY1" fmla="*/ 0 h 758776"/>
                <a:gd name="connsiteX2" fmla="*/ 5387253 w 5387253"/>
                <a:gd name="connsiteY2" fmla="*/ 758776 h 758776"/>
                <a:gd name="connsiteX3" fmla="*/ 0 w 5387253"/>
                <a:gd name="connsiteY3" fmla="*/ 758776 h 758776"/>
                <a:gd name="connsiteX4" fmla="*/ 0 w 5387253"/>
                <a:gd name="connsiteY4" fmla="*/ 0 h 758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253" h="758776">
                  <a:moveTo>
                    <a:pt x="0" y="0"/>
                  </a:moveTo>
                  <a:lnTo>
                    <a:pt x="5387253" y="0"/>
                  </a:lnTo>
                  <a:lnTo>
                    <a:pt x="5387253" y="758776"/>
                  </a:lnTo>
                  <a:lnTo>
                    <a:pt x="0" y="758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dirty="0"/>
                <a:t>Sanitation</a:t>
              </a:r>
              <a:r>
                <a:rPr lang="en-US" sz="1900" kern="1200" dirty="0"/>
                <a:t> (Handwash, Hygiene awareness </a:t>
              </a:r>
              <a:r>
                <a:rPr lang="en-US" sz="1900" kern="1200" dirty="0" err="1"/>
                <a:t>etc</a:t>
              </a:r>
              <a:r>
                <a:rPr lang="en-US" sz="1900" kern="1200" dirty="0"/>
                <a:t>)</a:t>
              </a:r>
            </a:p>
          </p:txBody>
        </p:sp>
        <p:sp>
          <p:nvSpPr>
            <p:cNvPr id="25" name="Rectangle: Rounded Corners 24">
              <a:extLst>
                <a:ext uri="{FF2B5EF4-FFF2-40B4-BE49-F238E27FC236}">
                  <a16:creationId xmlns:a16="http://schemas.microsoft.com/office/drawing/2014/main" xmlns="" id="{B963178D-A1AF-DC65-CE67-0E23B9B3D3B8}"/>
                </a:ext>
              </a:extLst>
            </p:cNvPr>
            <p:cNvSpPr/>
            <p:nvPr/>
          </p:nvSpPr>
          <p:spPr>
            <a:xfrm>
              <a:off x="5468389" y="4416052"/>
              <a:ext cx="6263640" cy="87640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Rectangle 26">
              <a:extLst>
                <a:ext uri="{FF2B5EF4-FFF2-40B4-BE49-F238E27FC236}">
                  <a16:creationId xmlns:a16="http://schemas.microsoft.com/office/drawing/2014/main" xmlns="" id="{3A86D721-07DE-5513-2EA8-5C47EA702F16}"/>
                </a:ext>
              </a:extLst>
            </p:cNvPr>
            <p:cNvSpPr/>
            <p:nvPr/>
          </p:nvSpPr>
          <p:spPr>
            <a:xfrm>
              <a:off x="5697918" y="4586777"/>
              <a:ext cx="417326" cy="41732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xmlns="" id="{723ADD78-7659-ABF3-6BFA-C8B8A47D8173}"/>
                </a:ext>
              </a:extLst>
            </p:cNvPr>
            <p:cNvSpPr/>
            <p:nvPr/>
          </p:nvSpPr>
          <p:spPr>
            <a:xfrm>
              <a:off x="6344775" y="4416053"/>
              <a:ext cx="5387253" cy="758776"/>
            </a:xfrm>
            <a:custGeom>
              <a:avLst/>
              <a:gdLst>
                <a:gd name="connsiteX0" fmla="*/ 0 w 5387253"/>
                <a:gd name="connsiteY0" fmla="*/ 0 h 758776"/>
                <a:gd name="connsiteX1" fmla="*/ 5387253 w 5387253"/>
                <a:gd name="connsiteY1" fmla="*/ 0 h 758776"/>
                <a:gd name="connsiteX2" fmla="*/ 5387253 w 5387253"/>
                <a:gd name="connsiteY2" fmla="*/ 758776 h 758776"/>
                <a:gd name="connsiteX3" fmla="*/ 0 w 5387253"/>
                <a:gd name="connsiteY3" fmla="*/ 758776 h 758776"/>
                <a:gd name="connsiteX4" fmla="*/ 0 w 5387253"/>
                <a:gd name="connsiteY4" fmla="*/ 0 h 758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253" h="758776">
                  <a:moveTo>
                    <a:pt x="0" y="0"/>
                  </a:moveTo>
                  <a:lnTo>
                    <a:pt x="5387253" y="0"/>
                  </a:lnTo>
                  <a:lnTo>
                    <a:pt x="5387253" y="758776"/>
                  </a:lnTo>
                  <a:lnTo>
                    <a:pt x="0" y="758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a:t>Disaster management </a:t>
              </a:r>
              <a:r>
                <a:rPr lang="en-US" sz="1900" kern="1200"/>
                <a:t>(Rehabilitation, Disaster response </a:t>
              </a:r>
              <a:r>
                <a:rPr lang="en-US" sz="1900" kern="1200" err="1"/>
                <a:t>etc</a:t>
              </a:r>
              <a:r>
                <a:rPr lang="en-US" sz="1900" kern="1200"/>
                <a:t>)</a:t>
              </a:r>
            </a:p>
          </p:txBody>
        </p:sp>
        <p:sp>
          <p:nvSpPr>
            <p:cNvPr id="30" name="Rectangle: Rounded Corners 29">
              <a:extLst>
                <a:ext uri="{FF2B5EF4-FFF2-40B4-BE49-F238E27FC236}">
                  <a16:creationId xmlns:a16="http://schemas.microsoft.com/office/drawing/2014/main" xmlns="" id="{2C6FB2DF-BCD4-5469-35C5-5514CE41C998}"/>
                </a:ext>
              </a:extLst>
            </p:cNvPr>
            <p:cNvSpPr/>
            <p:nvPr/>
          </p:nvSpPr>
          <p:spPr>
            <a:xfrm>
              <a:off x="5468389" y="5364523"/>
              <a:ext cx="6263640" cy="84571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1" name="Rectangle 30">
              <a:extLst>
                <a:ext uri="{FF2B5EF4-FFF2-40B4-BE49-F238E27FC236}">
                  <a16:creationId xmlns:a16="http://schemas.microsoft.com/office/drawing/2014/main" xmlns="" id="{3EC8188C-D37A-9F31-2157-636588734E1F}"/>
                </a:ext>
              </a:extLst>
            </p:cNvPr>
            <p:cNvSpPr/>
            <p:nvPr/>
          </p:nvSpPr>
          <p:spPr>
            <a:xfrm>
              <a:off x="5697918" y="5535247"/>
              <a:ext cx="417326" cy="41732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xmlns="" id="{4817C14E-83B6-B8E9-59CF-001D7035177C}"/>
                </a:ext>
              </a:extLst>
            </p:cNvPr>
            <p:cNvSpPr/>
            <p:nvPr/>
          </p:nvSpPr>
          <p:spPr>
            <a:xfrm>
              <a:off x="6344775" y="5364523"/>
              <a:ext cx="5387253" cy="758776"/>
            </a:xfrm>
            <a:custGeom>
              <a:avLst/>
              <a:gdLst>
                <a:gd name="connsiteX0" fmla="*/ 0 w 5387253"/>
                <a:gd name="connsiteY0" fmla="*/ 0 h 758776"/>
                <a:gd name="connsiteX1" fmla="*/ 5387253 w 5387253"/>
                <a:gd name="connsiteY1" fmla="*/ 0 h 758776"/>
                <a:gd name="connsiteX2" fmla="*/ 5387253 w 5387253"/>
                <a:gd name="connsiteY2" fmla="*/ 758776 h 758776"/>
                <a:gd name="connsiteX3" fmla="*/ 0 w 5387253"/>
                <a:gd name="connsiteY3" fmla="*/ 758776 h 758776"/>
                <a:gd name="connsiteX4" fmla="*/ 0 w 5387253"/>
                <a:gd name="connsiteY4" fmla="*/ 0 h 758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253" h="758776">
                  <a:moveTo>
                    <a:pt x="0" y="0"/>
                  </a:moveTo>
                  <a:lnTo>
                    <a:pt x="5387253" y="0"/>
                  </a:lnTo>
                  <a:lnTo>
                    <a:pt x="5387253" y="758776"/>
                  </a:lnTo>
                  <a:lnTo>
                    <a:pt x="0" y="7587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b="1" kern="1200"/>
                <a:t>Covid 19 Response </a:t>
              </a:r>
              <a:r>
                <a:rPr lang="en-US" sz="1900" kern="1200"/>
                <a:t>(Food, PPE, Mask, sanitizer, shelter etc) </a:t>
              </a:r>
            </a:p>
          </p:txBody>
        </p:sp>
      </p:grpSp>
      <p:pic>
        <p:nvPicPr>
          <p:cNvPr id="34" name="Graphic 33" descr="Architecture with solid fill">
            <a:extLst>
              <a:ext uri="{FF2B5EF4-FFF2-40B4-BE49-F238E27FC236}">
                <a16:creationId xmlns:a16="http://schemas.microsoft.com/office/drawing/2014/main" xmlns="" id="{90A06BD6-7C9C-3D8F-E259-18DD916BE59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608573" y="4452546"/>
            <a:ext cx="639828" cy="639828"/>
          </a:xfrm>
          <a:prstGeom prst="rect">
            <a:avLst/>
          </a:prstGeom>
        </p:spPr>
      </p:pic>
      <p:pic>
        <p:nvPicPr>
          <p:cNvPr id="36" name="Graphic 35" descr="Doctor male outline">
            <a:extLst>
              <a:ext uri="{FF2B5EF4-FFF2-40B4-BE49-F238E27FC236}">
                <a16:creationId xmlns:a16="http://schemas.microsoft.com/office/drawing/2014/main" xmlns="" id="{78271A02-C554-2058-9A35-4F4F2F73986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676959" y="5535247"/>
            <a:ext cx="417327" cy="417326"/>
          </a:xfrm>
          <a:prstGeom prst="rect">
            <a:avLst/>
          </a:prstGeom>
        </p:spPr>
      </p:pic>
      <p:sp>
        <p:nvSpPr>
          <p:cNvPr id="7" name="Date Placeholder 6">
            <a:extLst>
              <a:ext uri="{FF2B5EF4-FFF2-40B4-BE49-F238E27FC236}">
                <a16:creationId xmlns:a16="http://schemas.microsoft.com/office/drawing/2014/main" xmlns="" id="{5BE29EDE-C18C-AADE-5D6D-440E729ADDAC}"/>
              </a:ext>
            </a:extLst>
          </p:cNvPr>
          <p:cNvSpPr>
            <a:spLocks noGrp="1"/>
          </p:cNvSpPr>
          <p:nvPr>
            <p:ph type="dt" sz="half" idx="10"/>
          </p:nvPr>
        </p:nvSpPr>
        <p:spPr/>
        <p:txBody>
          <a:bodyPr/>
          <a:lstStyle/>
          <a:p>
            <a:fld id="{CC39C788-DABA-4D9D-9A23-D0C4A424C62B}" type="datetime1">
              <a:rPr lang="en-US" smtClean="0"/>
              <a:t>5/3/2023</a:t>
            </a:fld>
            <a:endParaRPr lang="en-US"/>
          </a:p>
        </p:txBody>
      </p:sp>
    </p:spTree>
    <p:extLst>
      <p:ext uri="{BB962C8B-B14F-4D97-AF65-F5344CB8AC3E}">
        <p14:creationId xmlns:p14="http://schemas.microsoft.com/office/powerpoint/2010/main" val="1283849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412E9DA-6BE4-450B-2F81-FC050EA90A29}"/>
              </a:ext>
            </a:extLst>
          </p:cNvPr>
          <p:cNvSpPr>
            <a:spLocks noGrp="1"/>
          </p:cNvSpPr>
          <p:nvPr>
            <p:ph type="title"/>
          </p:nvPr>
        </p:nvSpPr>
        <p:spPr>
          <a:xfrm>
            <a:off x="841248" y="256032"/>
            <a:ext cx="10506456" cy="1014984"/>
          </a:xfrm>
        </p:spPr>
        <p:txBody>
          <a:bodyPr anchor="b">
            <a:normAutofit/>
          </a:bodyPr>
          <a:lstStyle/>
          <a:p>
            <a:r>
              <a:rPr lang="en-US" b="1">
                <a:latin typeface="Times New Roman" panose="02020603050405020304" pitchFamily="18" charset="0"/>
                <a:cs typeface="Times New Roman" panose="02020603050405020304" pitchFamily="18" charset="0"/>
              </a:rPr>
              <a:t>COVID-19 Response (Microfinance)</a:t>
            </a:r>
          </a:p>
        </p:txBody>
      </p:sp>
      <p:sp>
        <p:nvSpPr>
          <p:cNvPr id="31" name="Rectangle 30">
            <a:extLst>
              <a:ext uri="{FF2B5EF4-FFF2-40B4-BE49-F238E27FC236}">
                <a16:creationId xmlns:a16="http://schemas.microsoft.com/office/drawing/2014/main" xmlns=""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xmlns=""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Date Placeholder 2">
            <a:extLst>
              <a:ext uri="{FF2B5EF4-FFF2-40B4-BE49-F238E27FC236}">
                <a16:creationId xmlns:a16="http://schemas.microsoft.com/office/drawing/2014/main" xmlns="" id="{5BFA8572-6EA5-0A92-8E23-11FC5796E483}"/>
              </a:ext>
            </a:extLst>
          </p:cNvPr>
          <p:cNvSpPr>
            <a:spLocks noGrp="1"/>
          </p:cNvSpPr>
          <p:nvPr>
            <p:ph type="dt" sz="half" idx="10"/>
          </p:nvPr>
        </p:nvSpPr>
        <p:spPr>
          <a:xfrm>
            <a:off x="841248" y="6356350"/>
            <a:ext cx="2577503" cy="365125"/>
          </a:xfrm>
        </p:spPr>
        <p:txBody>
          <a:bodyPr>
            <a:normAutofit/>
          </a:bodyPr>
          <a:lstStyle/>
          <a:p>
            <a:pPr>
              <a:spcAft>
                <a:spcPts val="600"/>
              </a:spcAft>
            </a:pPr>
            <a:fld id="{6A632301-49BA-4DB0-9F0B-22F925089FF9}" type="datetime1">
              <a:rPr lang="en-US" smtClean="0">
                <a:solidFill>
                  <a:schemeClr val="tx1">
                    <a:lumMod val="50000"/>
                    <a:lumOff val="50000"/>
                  </a:schemeClr>
                </a:solidFill>
              </a:rPr>
              <a:t>5/3/2023</a:t>
            </a:fld>
            <a:endParaRPr lang="en-US">
              <a:solidFill>
                <a:schemeClr val="tx1">
                  <a:lumMod val="50000"/>
                  <a:lumOff val="50000"/>
                </a:schemeClr>
              </a:solidFill>
            </a:endParaRPr>
          </a:p>
        </p:txBody>
      </p:sp>
      <p:sp>
        <p:nvSpPr>
          <p:cNvPr id="4" name="Footer Placeholder 3">
            <a:extLst>
              <a:ext uri="{FF2B5EF4-FFF2-40B4-BE49-F238E27FC236}">
                <a16:creationId xmlns:a16="http://schemas.microsoft.com/office/drawing/2014/main" xmlns="" id="{BF8E6444-0D63-92EF-F920-9952F5C11724}"/>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dirty="0" smtClean="0">
                <a:solidFill>
                  <a:schemeClr val="tx1">
                    <a:lumMod val="50000"/>
                    <a:lumOff val="50000"/>
                  </a:schemeClr>
                </a:solidFill>
              </a:rPr>
              <a:t>MFIs  conducted a good number of social activities by their own fund amounting BDT 400 crore regarding COVID-19</a:t>
            </a:r>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xmlns="" id="{5F7DE1FC-2DAB-42CD-F6BB-FC372CA5859E}"/>
              </a:ext>
            </a:extLst>
          </p:cNvPr>
          <p:cNvSpPr>
            <a:spLocks noGrp="1"/>
          </p:cNvSpPr>
          <p:nvPr>
            <p:ph type="sldNum" sz="quarter" idx="12"/>
          </p:nvPr>
        </p:nvSpPr>
        <p:spPr>
          <a:xfrm>
            <a:off x="8873254" y="6356350"/>
            <a:ext cx="2477498" cy="365125"/>
          </a:xfrm>
        </p:spPr>
        <p:txBody>
          <a:bodyPr>
            <a:normAutofit/>
          </a:bodyPr>
          <a:lstStyle/>
          <a:p>
            <a:pPr>
              <a:spcAft>
                <a:spcPts val="600"/>
              </a:spcAft>
            </a:pPr>
            <a:fld id="{3B2DE433-8ADA-4625-98A0-55B4958AF24D}" type="slidenum">
              <a:rPr lang="en-US">
                <a:solidFill>
                  <a:schemeClr val="tx1">
                    <a:lumMod val="50000"/>
                    <a:lumOff val="50000"/>
                  </a:schemeClr>
                </a:solidFill>
              </a:rPr>
              <a:pPr>
                <a:spcAft>
                  <a:spcPts val="600"/>
                </a:spcAft>
              </a:pPr>
              <a:t>15</a:t>
            </a:fld>
            <a:endParaRPr lang="en-US" dirty="0">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xmlns="" id="{86BAC149-9321-ECDA-5883-59E20D4EFB2A}"/>
              </a:ext>
            </a:extLst>
          </p:cNvPr>
          <p:cNvGraphicFramePr>
            <a:graphicFrameLocks noGrp="1"/>
          </p:cNvGraphicFramePr>
          <p:nvPr>
            <p:ph idx="1"/>
            <p:extLst/>
          </p:nvPr>
        </p:nvGraphicFramePr>
        <p:xfrm>
          <a:off x="841248" y="1926266"/>
          <a:ext cx="10506456" cy="4357527"/>
        </p:xfrm>
        <a:graphic>
          <a:graphicData uri="http://schemas.openxmlformats.org/drawingml/2006/table">
            <a:tbl>
              <a:tblPr firstRow="1" bandRow="1">
                <a:tableStyleId>{775DCB02-9BB8-47FD-8907-85C794F793BA}</a:tableStyleId>
              </a:tblPr>
              <a:tblGrid>
                <a:gridCol w="4733391">
                  <a:extLst>
                    <a:ext uri="{9D8B030D-6E8A-4147-A177-3AD203B41FA5}">
                      <a16:colId xmlns:a16="http://schemas.microsoft.com/office/drawing/2014/main" xmlns="" val="1993962649"/>
                    </a:ext>
                  </a:extLst>
                </a:gridCol>
                <a:gridCol w="1844707">
                  <a:extLst>
                    <a:ext uri="{9D8B030D-6E8A-4147-A177-3AD203B41FA5}">
                      <a16:colId xmlns:a16="http://schemas.microsoft.com/office/drawing/2014/main" xmlns="" val="2071201924"/>
                    </a:ext>
                  </a:extLst>
                </a:gridCol>
                <a:gridCol w="2063065">
                  <a:extLst>
                    <a:ext uri="{9D8B030D-6E8A-4147-A177-3AD203B41FA5}">
                      <a16:colId xmlns:a16="http://schemas.microsoft.com/office/drawing/2014/main" xmlns="" val="20002"/>
                    </a:ext>
                  </a:extLst>
                </a:gridCol>
                <a:gridCol w="1865293">
                  <a:extLst>
                    <a:ext uri="{9D8B030D-6E8A-4147-A177-3AD203B41FA5}">
                      <a16:colId xmlns:a16="http://schemas.microsoft.com/office/drawing/2014/main" xmlns="" val="20003"/>
                    </a:ext>
                  </a:extLst>
                </a:gridCol>
              </a:tblGrid>
              <a:tr h="1240903">
                <a:tc gridSpan="4">
                  <a:txBody>
                    <a:bodyPr/>
                    <a:lstStyle/>
                    <a:p>
                      <a:pPr algn="ctr" fontAlgn="ctr">
                        <a:spcBef>
                          <a:spcPts val="0"/>
                        </a:spcBef>
                        <a:spcAft>
                          <a:spcPts val="0"/>
                        </a:spcAft>
                      </a:pPr>
                      <a:r>
                        <a:rPr lang="en-US" sz="2600" u="none" strike="noStrike" dirty="0">
                          <a:effectLst/>
                        </a:rPr>
                        <a:t>Details of  BDT 3000 </a:t>
                      </a:r>
                      <a:r>
                        <a:rPr lang="en-US" sz="2600" u="none" strike="noStrike" dirty="0" err="1">
                          <a:effectLst/>
                        </a:rPr>
                        <a:t>crore</a:t>
                      </a:r>
                      <a:r>
                        <a:rPr lang="en-US" sz="2600" u="none" strike="noStrike" dirty="0">
                          <a:effectLst/>
                        </a:rPr>
                        <a:t> Stimulus Package for low-income people</a:t>
                      </a:r>
                    </a:p>
                    <a:p>
                      <a:pPr algn="ctr" fontAlgn="ctr">
                        <a:spcBef>
                          <a:spcPts val="0"/>
                        </a:spcBef>
                        <a:spcAft>
                          <a:spcPts val="0"/>
                        </a:spcAft>
                      </a:pPr>
                      <a:r>
                        <a:rPr lang="en-US" sz="2200" u="none" strike="noStrike" baseline="0" dirty="0">
                          <a:effectLst/>
                        </a:rPr>
                        <a:t>Under BB Refinance Scheme (as on 13 July 2022</a:t>
                      </a:r>
                      <a:r>
                        <a:rPr lang="en-US" sz="2600" u="none" strike="noStrike" baseline="0" dirty="0">
                          <a:effectLst/>
                        </a:rPr>
                        <a:t>) </a:t>
                      </a:r>
                      <a:endParaRPr lang="en-US" sz="2600" b="0" i="0" u="none" strike="noStrike" dirty="0">
                        <a:effectLst/>
                        <a:latin typeface="Times New Roman" panose="02020603050405020304" pitchFamily="18" charset="0"/>
                        <a:cs typeface="Times New Roman" panose="02020603050405020304" pitchFamily="18" charset="0"/>
                      </a:endParaRPr>
                    </a:p>
                  </a:txBody>
                  <a:tcPr marL="13980" marR="13980" marT="13980" marB="0" anchor="ctr"/>
                </a:tc>
                <a:tc hMerge="1">
                  <a:txBody>
                    <a:bodyPr/>
                    <a:lstStyle/>
                    <a:p>
                      <a:pPr algn="ctr" fontAlgn="ctr">
                        <a:spcBef>
                          <a:spcPts val="0"/>
                        </a:spcBef>
                        <a:spcAft>
                          <a:spcPts val="0"/>
                        </a:spcAft>
                      </a:pPr>
                      <a:endParaRPr lang="en-US" sz="2900" b="0" i="0" u="none" strike="noStrike">
                        <a:effectLst/>
                        <a:latin typeface="Times New Roman" panose="02020603050405020304" pitchFamily="18" charset="0"/>
                        <a:cs typeface="Times New Roman" panose="02020603050405020304" pitchFamily="18" charset="0"/>
                      </a:endParaRPr>
                    </a:p>
                  </a:txBody>
                  <a:tcPr marL="15524" marR="15524" marT="15524"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01081851"/>
                  </a:ext>
                </a:extLst>
              </a:tr>
              <a:tr h="623325">
                <a:tc>
                  <a:txBody>
                    <a:bodyPr/>
                    <a:lstStyle/>
                    <a:p>
                      <a:pPr algn="l" fontAlgn="ctr">
                        <a:spcBef>
                          <a:spcPts val="0"/>
                        </a:spcBef>
                        <a:spcAft>
                          <a:spcPts val="0"/>
                        </a:spcAft>
                      </a:pPr>
                      <a:endParaRPr lang="en-US" sz="1900" b="1" u="none" strike="noStrike" dirty="0">
                        <a:effectLst/>
                      </a:endParaRPr>
                    </a:p>
                    <a:p>
                      <a:pPr algn="l" fontAlgn="ctr">
                        <a:spcBef>
                          <a:spcPts val="0"/>
                        </a:spcBef>
                        <a:spcAft>
                          <a:spcPts val="0"/>
                        </a:spcAft>
                      </a:pPr>
                      <a:r>
                        <a:rPr lang="en-US" sz="1900" b="1" u="none" strike="noStrike" dirty="0">
                          <a:effectLst/>
                        </a:rPr>
                        <a:t>Cumulative</a:t>
                      </a:r>
                      <a:r>
                        <a:rPr lang="en-US" sz="1900" b="1" u="none" strike="noStrike" baseline="0" dirty="0">
                          <a:effectLst/>
                        </a:rPr>
                        <a:t> Refinance  amount  </a:t>
                      </a:r>
                      <a:endParaRPr lang="en-US" sz="1900" b="1" i="0" u="none" strike="noStrike" dirty="0">
                        <a:solidFill>
                          <a:srgbClr val="006600"/>
                        </a:solidFill>
                        <a:effectLst/>
                        <a:latin typeface="Times New Roman" panose="02020603050405020304" pitchFamily="18" charset="0"/>
                        <a:cs typeface="Times New Roman" panose="02020603050405020304" pitchFamily="18" charset="0"/>
                      </a:endParaRPr>
                    </a:p>
                  </a:txBody>
                  <a:tcPr marL="13980" marR="13980" marT="13980" marB="0" anchor="ctr"/>
                </a:tc>
                <a:tc gridSpan="3">
                  <a:txBody>
                    <a:bodyPr/>
                    <a:lstStyle/>
                    <a:p>
                      <a:pPr algn="ctr" fontAlgn="ctr">
                        <a:spcBef>
                          <a:spcPts val="0"/>
                        </a:spcBef>
                        <a:spcAft>
                          <a:spcPts val="0"/>
                        </a:spcAft>
                      </a:pPr>
                      <a:r>
                        <a:rPr lang="en-US" sz="1900" u="none" strike="noStrike">
                          <a:effectLst/>
                        </a:rPr>
                        <a:t>BDT 2575.45 </a:t>
                      </a:r>
                      <a:r>
                        <a:rPr lang="en-US" sz="1900" u="none" strike="noStrike" err="1">
                          <a:effectLst/>
                        </a:rPr>
                        <a:t>crore</a:t>
                      </a:r>
                      <a:endParaRPr lang="en-US" sz="1900" b="1" i="0" u="none" strike="noStrike">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13980" marR="13980" marT="1398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59750880"/>
                  </a:ext>
                </a:extLst>
              </a:tr>
              <a:tr h="455764">
                <a:tc rowSpan="2">
                  <a:txBody>
                    <a:bodyPr/>
                    <a:lstStyle/>
                    <a:p>
                      <a:pPr algn="l" fontAlgn="ctr">
                        <a:spcBef>
                          <a:spcPts val="0"/>
                        </a:spcBef>
                        <a:spcAft>
                          <a:spcPts val="0"/>
                        </a:spcAft>
                      </a:pPr>
                      <a:endParaRPr lang="en-US" sz="1900" b="1" u="none" strike="noStrike" dirty="0">
                        <a:effectLst/>
                      </a:endParaRPr>
                    </a:p>
                    <a:p>
                      <a:pPr algn="l" fontAlgn="ctr">
                        <a:spcBef>
                          <a:spcPts val="0"/>
                        </a:spcBef>
                        <a:spcAft>
                          <a:spcPts val="0"/>
                        </a:spcAft>
                      </a:pPr>
                      <a:r>
                        <a:rPr lang="en-US" sz="1900" b="1" u="none" strike="noStrike" dirty="0">
                          <a:effectLst/>
                        </a:rPr>
                        <a:t>Beneficiaries</a:t>
                      </a:r>
                      <a:r>
                        <a:rPr lang="en-US" sz="1900" b="1" u="none" strike="noStrike" baseline="0" dirty="0">
                          <a:effectLst/>
                        </a:rPr>
                        <a:t> </a:t>
                      </a:r>
                    </a:p>
                    <a:p>
                      <a:pPr algn="l" fontAlgn="ctr">
                        <a:spcBef>
                          <a:spcPts val="0"/>
                        </a:spcBef>
                        <a:spcAft>
                          <a:spcPts val="0"/>
                        </a:spcAft>
                      </a:pPr>
                      <a:endParaRPr lang="en-US" sz="1900" b="1" i="0" u="none" strike="noStrike" dirty="0">
                        <a:solidFill>
                          <a:srgbClr val="006600"/>
                        </a:solidFill>
                        <a:effectLst/>
                        <a:latin typeface="Times New Roman" panose="02020603050405020304" pitchFamily="18" charset="0"/>
                        <a:cs typeface="Times New Roman" panose="02020603050405020304" pitchFamily="18" charset="0"/>
                      </a:endParaRPr>
                    </a:p>
                  </a:txBody>
                  <a:tcPr marL="13980" marR="13980" marT="13980" marB="0" anchor="ctr"/>
                </a:tc>
                <a:tc>
                  <a:txBody>
                    <a:bodyPr/>
                    <a:lstStyle/>
                    <a:p>
                      <a:pPr algn="ctr" fontAlgn="ctr">
                        <a:spcBef>
                          <a:spcPts val="0"/>
                        </a:spcBef>
                        <a:spcAft>
                          <a:spcPts val="0"/>
                        </a:spcAft>
                      </a:pPr>
                      <a:r>
                        <a:rPr lang="en-US" sz="1900" u="none" strike="noStrike" dirty="0">
                          <a:effectLst/>
                        </a:rPr>
                        <a:t>Male</a:t>
                      </a:r>
                      <a:endParaRPr lang="en-US" sz="1900" b="1"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13980" marR="13980" marT="13980" marB="0" anchor="ctr"/>
                </a:tc>
                <a:tc>
                  <a:txBody>
                    <a:bodyPr/>
                    <a:lstStyle/>
                    <a:p>
                      <a:pPr algn="ctr" fontAlgn="ctr">
                        <a:spcBef>
                          <a:spcPts val="0"/>
                        </a:spcBef>
                        <a:spcAft>
                          <a:spcPts val="0"/>
                        </a:spcAft>
                      </a:pPr>
                      <a:r>
                        <a:rPr lang="en-US" sz="1900" u="none" strike="noStrike">
                          <a:effectLst/>
                        </a:rPr>
                        <a:t>Female</a:t>
                      </a:r>
                      <a:endParaRPr lang="en-US" sz="1900" b="1" i="0" u="none" strike="noStrike">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13980" marR="13980" marT="13980" marB="0" anchor="ctr"/>
                </a:tc>
                <a:tc>
                  <a:txBody>
                    <a:bodyPr/>
                    <a:lstStyle/>
                    <a:p>
                      <a:pPr algn="ctr" fontAlgn="ctr">
                        <a:spcBef>
                          <a:spcPts val="0"/>
                        </a:spcBef>
                        <a:spcAft>
                          <a:spcPts val="0"/>
                        </a:spcAft>
                      </a:pPr>
                      <a:r>
                        <a:rPr lang="en-US" sz="1900" u="none" strike="noStrike" dirty="0">
                          <a:effectLst/>
                        </a:rPr>
                        <a:t>Total</a:t>
                      </a:r>
                      <a:endParaRPr lang="en-US" sz="1900" b="1"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13980" marR="13980" marT="13980" marB="0" anchor="ctr"/>
                </a:tc>
                <a:extLst>
                  <a:ext uri="{0D108BD9-81ED-4DB2-BD59-A6C34878D82A}">
                    <a16:rowId xmlns:a16="http://schemas.microsoft.com/office/drawing/2014/main" xmlns="" val="506369947"/>
                  </a:ext>
                </a:extLst>
              </a:tr>
              <a:tr h="455764">
                <a:tc vMerge="1">
                  <a:txBody>
                    <a:bodyPr/>
                    <a:lstStyle/>
                    <a:p>
                      <a:endParaRPr lang="en-US"/>
                    </a:p>
                  </a:txBody>
                  <a:tcPr/>
                </a:tc>
                <a:tc>
                  <a:txBody>
                    <a:bodyPr/>
                    <a:lstStyle/>
                    <a:p>
                      <a:pPr algn="ctr" fontAlgn="ctr">
                        <a:spcBef>
                          <a:spcPts val="0"/>
                        </a:spcBef>
                        <a:spcAft>
                          <a:spcPts val="0"/>
                        </a:spcAft>
                      </a:pPr>
                      <a:r>
                        <a:rPr lang="en-US" sz="1900" u="none" strike="noStrike" dirty="0">
                          <a:effectLst/>
                        </a:rPr>
                        <a:t>56451</a:t>
                      </a:r>
                      <a:endParaRPr lang="en-US" sz="1900" b="1"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13980" marR="13980" marT="13980" marB="0" anchor="ctr"/>
                </a:tc>
                <a:tc>
                  <a:txBody>
                    <a:bodyPr/>
                    <a:lstStyle/>
                    <a:p>
                      <a:pPr algn="ctr" fontAlgn="ctr">
                        <a:spcBef>
                          <a:spcPts val="0"/>
                        </a:spcBef>
                        <a:spcAft>
                          <a:spcPts val="0"/>
                        </a:spcAft>
                      </a:pPr>
                      <a:r>
                        <a:rPr lang="en-US" sz="1900" u="none" strike="noStrike">
                          <a:effectLst/>
                        </a:rPr>
                        <a:t>500319</a:t>
                      </a:r>
                      <a:endParaRPr lang="en-US" sz="1900" b="1" i="0" u="none" strike="noStrike">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13980" marR="13980" marT="13980" marB="0" anchor="ctr"/>
                </a:tc>
                <a:tc>
                  <a:txBody>
                    <a:bodyPr/>
                    <a:lstStyle/>
                    <a:p>
                      <a:pPr algn="ctr" fontAlgn="ctr">
                        <a:spcBef>
                          <a:spcPts val="0"/>
                        </a:spcBef>
                        <a:spcAft>
                          <a:spcPts val="0"/>
                        </a:spcAft>
                      </a:pPr>
                      <a:r>
                        <a:rPr lang="en-US" sz="1900" u="none" strike="noStrike">
                          <a:effectLst/>
                        </a:rPr>
                        <a:t>556770</a:t>
                      </a:r>
                      <a:endParaRPr lang="en-US" sz="1900" b="1" i="0" u="none" strike="noStrike">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13980" marR="13980" marT="13980" marB="0" anchor="ctr"/>
                </a:tc>
                <a:extLst>
                  <a:ext uri="{0D108BD9-81ED-4DB2-BD59-A6C34878D82A}">
                    <a16:rowId xmlns:a16="http://schemas.microsoft.com/office/drawing/2014/main" xmlns="" val="10003"/>
                  </a:ext>
                </a:extLst>
              </a:tr>
              <a:tr h="623325">
                <a:tc>
                  <a:txBody>
                    <a:bodyPr/>
                    <a:lstStyle/>
                    <a:p>
                      <a:pPr algn="l" fontAlgn="ctr">
                        <a:spcBef>
                          <a:spcPts val="0"/>
                        </a:spcBef>
                        <a:spcAft>
                          <a:spcPts val="0"/>
                        </a:spcAft>
                      </a:pPr>
                      <a:endParaRPr lang="en-US" sz="1900" b="1" u="none" strike="noStrike">
                        <a:effectLst/>
                      </a:endParaRPr>
                    </a:p>
                    <a:p>
                      <a:pPr algn="l" fontAlgn="ctr">
                        <a:spcBef>
                          <a:spcPts val="0"/>
                        </a:spcBef>
                        <a:spcAft>
                          <a:spcPts val="0"/>
                        </a:spcAft>
                      </a:pPr>
                      <a:r>
                        <a:rPr lang="en-US" sz="1900" b="1" u="none" strike="noStrike">
                          <a:effectLst/>
                        </a:rPr>
                        <a:t>Involved Banks</a:t>
                      </a:r>
                      <a:endParaRPr lang="en-US" sz="1900" b="1" i="0" u="none" strike="noStrike">
                        <a:solidFill>
                          <a:srgbClr val="006600"/>
                        </a:solidFill>
                        <a:effectLst/>
                        <a:latin typeface="Times New Roman" panose="02020603050405020304" pitchFamily="18" charset="0"/>
                        <a:cs typeface="Times New Roman" panose="02020603050405020304" pitchFamily="18" charset="0"/>
                      </a:endParaRPr>
                    </a:p>
                  </a:txBody>
                  <a:tcPr marL="13980" marR="13980" marT="13980" marB="0" anchor="ctr"/>
                </a:tc>
                <a:tc gridSpan="3">
                  <a:txBody>
                    <a:bodyPr/>
                    <a:lstStyle/>
                    <a:p>
                      <a:pPr algn="ctr" fontAlgn="ctr">
                        <a:spcBef>
                          <a:spcPts val="0"/>
                        </a:spcBef>
                        <a:spcAft>
                          <a:spcPts val="0"/>
                        </a:spcAft>
                      </a:pPr>
                      <a:r>
                        <a:rPr lang="en-US" sz="1900" u="none" strike="noStrike" dirty="0">
                          <a:effectLst/>
                        </a:rPr>
                        <a:t>37</a:t>
                      </a:r>
                      <a:endParaRPr lang="en-US" sz="1900" b="1"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13980" marR="13980" marT="1398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54356873"/>
                  </a:ext>
                </a:extLst>
              </a:tr>
              <a:tr h="623325">
                <a:tc>
                  <a:txBody>
                    <a:bodyPr/>
                    <a:lstStyle/>
                    <a:p>
                      <a:pPr algn="l" fontAlgn="ctr">
                        <a:spcBef>
                          <a:spcPts val="0"/>
                        </a:spcBef>
                        <a:spcAft>
                          <a:spcPts val="0"/>
                        </a:spcAft>
                      </a:pPr>
                      <a:endParaRPr lang="en-US" sz="1900" b="1" u="none" strike="noStrike">
                        <a:effectLst/>
                      </a:endParaRPr>
                    </a:p>
                    <a:p>
                      <a:pPr algn="l" fontAlgn="ctr">
                        <a:spcBef>
                          <a:spcPts val="0"/>
                        </a:spcBef>
                        <a:spcAft>
                          <a:spcPts val="0"/>
                        </a:spcAft>
                      </a:pPr>
                      <a:r>
                        <a:rPr lang="en-US" sz="1900" b="1" u="none" strike="noStrike">
                          <a:effectLst/>
                        </a:rPr>
                        <a:t>Involved</a:t>
                      </a:r>
                      <a:r>
                        <a:rPr lang="en-US" sz="1900" b="1" u="none" strike="noStrike" baseline="0">
                          <a:effectLst/>
                        </a:rPr>
                        <a:t> MFIs</a:t>
                      </a:r>
                      <a:endParaRPr lang="en-US" sz="1900" b="1" i="0" u="none" strike="noStrike">
                        <a:solidFill>
                          <a:srgbClr val="006600"/>
                        </a:solidFill>
                        <a:effectLst/>
                        <a:latin typeface="Times New Roman" panose="02020603050405020304" pitchFamily="18" charset="0"/>
                        <a:cs typeface="Times New Roman" panose="02020603050405020304" pitchFamily="18" charset="0"/>
                      </a:endParaRPr>
                    </a:p>
                  </a:txBody>
                  <a:tcPr marL="13980" marR="13980" marT="13980" marB="0" anchor="ctr"/>
                </a:tc>
                <a:tc gridSpan="3">
                  <a:txBody>
                    <a:bodyPr/>
                    <a:lstStyle/>
                    <a:p>
                      <a:pPr algn="ctr" fontAlgn="b">
                        <a:spcBef>
                          <a:spcPts val="0"/>
                        </a:spcBef>
                        <a:spcAft>
                          <a:spcPts val="0"/>
                        </a:spcAft>
                      </a:pPr>
                      <a:r>
                        <a:rPr lang="en-US" sz="1900" u="none" strike="noStrike" dirty="0">
                          <a:effectLst/>
                        </a:rPr>
                        <a:t>153</a:t>
                      </a:r>
                      <a:endParaRPr lang="en-US" sz="1900" b="1"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13980" marR="13980" marT="1398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54058864"/>
                  </a:ext>
                </a:extLst>
              </a:tr>
              <a:tr h="335121">
                <a:tc>
                  <a:txBody>
                    <a:bodyPr/>
                    <a:lstStyle/>
                    <a:p>
                      <a:pPr algn="l" fontAlgn="ctr">
                        <a:spcBef>
                          <a:spcPts val="0"/>
                        </a:spcBef>
                        <a:spcAft>
                          <a:spcPts val="0"/>
                        </a:spcAft>
                      </a:pPr>
                      <a:r>
                        <a:rPr lang="en-US" sz="1900" b="1" i="0" u="none" strike="noStrike">
                          <a:solidFill>
                            <a:srgbClr val="006600"/>
                          </a:solidFill>
                          <a:effectLst/>
                          <a:latin typeface="Times New Roman" panose="02020603050405020304" pitchFamily="18" charset="0"/>
                          <a:cs typeface="Times New Roman" panose="02020603050405020304" pitchFamily="18" charset="0"/>
                        </a:rPr>
                        <a:t>Rate of Service Charge</a:t>
                      </a:r>
                    </a:p>
                  </a:txBody>
                  <a:tcPr marL="13980" marR="13980" marT="13980" marB="0" anchor="ctr"/>
                </a:tc>
                <a:tc gridSpan="3">
                  <a:txBody>
                    <a:bodyPr/>
                    <a:lstStyle/>
                    <a:p>
                      <a:pPr algn="ctr" fontAlgn="b">
                        <a:spcBef>
                          <a:spcPts val="0"/>
                        </a:spcBef>
                        <a:spcAft>
                          <a:spcPts val="0"/>
                        </a:spcAft>
                      </a:pPr>
                      <a:r>
                        <a:rPr lang="en-US" sz="1900" b="1" i="0" u="none" strike="noStrike" dirty="0">
                          <a:solidFill>
                            <a:schemeClr val="tx1">
                              <a:lumMod val="95000"/>
                              <a:lumOff val="5000"/>
                            </a:schemeClr>
                          </a:solidFill>
                          <a:effectLst/>
                          <a:latin typeface="Times New Roman" panose="02020603050405020304" pitchFamily="18" charset="0"/>
                          <a:cs typeface="Times New Roman" panose="02020603050405020304" pitchFamily="18" charset="0"/>
                        </a:rPr>
                        <a:t> 9%</a:t>
                      </a:r>
                    </a:p>
                  </a:txBody>
                  <a:tcPr marL="13980" marR="13980" marT="1398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189722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xmlns="" id="{637B2035-1FCB-439A-B421-095E136C7E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4">
            <a:extLst>
              <a:ext uri="{FF2B5EF4-FFF2-40B4-BE49-F238E27FC236}">
                <a16:creationId xmlns:a16="http://schemas.microsoft.com/office/drawing/2014/main" xmlns="" id="{676D6CDF-C512-4739-B158-55EE955E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723D08-35C5-D0F5-6D4B-69C40CAA11CB}"/>
              </a:ext>
            </a:extLst>
          </p:cNvPr>
          <p:cNvSpPr>
            <a:spLocks noGrp="1"/>
          </p:cNvSpPr>
          <p:nvPr>
            <p:ph type="title"/>
          </p:nvPr>
        </p:nvSpPr>
        <p:spPr>
          <a:xfrm>
            <a:off x="1137033" y="670559"/>
            <a:ext cx="4683321" cy="2148841"/>
          </a:xfrm>
        </p:spPr>
        <p:txBody>
          <a:bodyPr anchor="t">
            <a:noAutofit/>
          </a:bodyPr>
          <a:lstStyle/>
          <a:p>
            <a:r>
              <a:rPr lang="en-US" sz="4800" b="1">
                <a:solidFill>
                  <a:srgbClr val="003300"/>
                </a:solidFill>
                <a:effectLst>
                  <a:outerShdw blurRad="38100" dist="38100" dir="2700000" algn="tl">
                    <a:srgbClr val="000000">
                      <a:alpha val="43137"/>
                    </a:srgbClr>
                  </a:outerShdw>
                </a:effectLst>
              </a:rPr>
              <a:t>Bangabandhu Higher Education Scholarship</a:t>
            </a:r>
          </a:p>
        </p:txBody>
      </p:sp>
      <p:pic>
        <p:nvPicPr>
          <p:cNvPr id="10" name="Picture 9" descr="A group of people in graduation gowns and caps&#10;&#10;Description automatically generated with low confidence">
            <a:extLst>
              <a:ext uri="{FF2B5EF4-FFF2-40B4-BE49-F238E27FC236}">
                <a16:creationId xmlns:a16="http://schemas.microsoft.com/office/drawing/2014/main" xmlns="" id="{6C6B5D76-0823-B587-F7C8-D695C6613561}"/>
              </a:ext>
            </a:extLst>
          </p:cNvPr>
          <p:cNvPicPr>
            <a:picLocks noChangeAspect="1"/>
          </p:cNvPicPr>
          <p:nvPr/>
        </p:nvPicPr>
        <p:blipFill rotWithShape="1">
          <a:blip r:embed="rId2">
            <a:extLst>
              <a:ext uri="{28A0092B-C50C-407E-A947-70E740481C1C}">
                <a14:useLocalDpi xmlns:a14="http://schemas.microsoft.com/office/drawing/2010/main" val="0"/>
              </a:ext>
            </a:extLst>
          </a:blip>
          <a:srcRect t="851" b="92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xmlns="" id="{9A6C56F0-AD4C-A4AF-F20E-88877F09604A}"/>
              </a:ext>
            </a:extLst>
          </p:cNvPr>
          <p:cNvSpPr>
            <a:spLocks noGrp="1"/>
          </p:cNvSpPr>
          <p:nvPr>
            <p:ph idx="1"/>
          </p:nvPr>
        </p:nvSpPr>
        <p:spPr>
          <a:xfrm>
            <a:off x="6797004" y="670559"/>
            <a:ext cx="4833718" cy="5445076"/>
          </a:xfrm>
        </p:spPr>
        <p:txBody>
          <a:bodyPr vert="horz" lIns="91440" tIns="45720" rIns="91440" bIns="45720" rtlCol="0" anchor="t">
            <a:noAutofit/>
          </a:bodyPr>
          <a:lstStyle/>
          <a:p>
            <a:r>
              <a:rPr lang="en-US" sz="2800" dirty="0"/>
              <a:t>Scholarship  amount ranges from </a:t>
            </a:r>
            <a:r>
              <a:rPr lang="en-US" sz="2800" b="1" dirty="0"/>
              <a:t>3000-10000</a:t>
            </a:r>
            <a:r>
              <a:rPr lang="en-US" sz="2800" dirty="0"/>
              <a:t> BDT monthly</a:t>
            </a:r>
          </a:p>
          <a:p>
            <a:r>
              <a:rPr lang="en-US" sz="2800" dirty="0"/>
              <a:t>Scholarship offer to the </a:t>
            </a:r>
            <a:r>
              <a:rPr lang="en-US" sz="2800" b="1" dirty="0"/>
              <a:t>talented poor</a:t>
            </a:r>
            <a:r>
              <a:rPr lang="en-US" sz="2800" dirty="0"/>
              <a:t> in </a:t>
            </a:r>
            <a:r>
              <a:rPr lang="en-US" sz="2800" b="1" dirty="0"/>
              <a:t>higher education </a:t>
            </a:r>
            <a:r>
              <a:rPr lang="en-US" sz="2800" dirty="0"/>
              <a:t>under Public Universities &amp; Medical Colleges</a:t>
            </a:r>
          </a:p>
          <a:p>
            <a:r>
              <a:rPr lang="en-US" sz="2800" b="1" dirty="0"/>
              <a:t>912</a:t>
            </a:r>
            <a:r>
              <a:rPr lang="en-US" sz="2800" dirty="0"/>
              <a:t> students financed by </a:t>
            </a:r>
            <a:r>
              <a:rPr lang="en-US" sz="2800" b="1" dirty="0"/>
              <a:t>107</a:t>
            </a:r>
            <a:r>
              <a:rPr lang="en-US" sz="2800" dirty="0"/>
              <a:t> MFIs till March 2022 </a:t>
            </a:r>
          </a:p>
          <a:p>
            <a:r>
              <a:rPr lang="en-US" sz="2800" dirty="0"/>
              <a:t>Total amount of scholarship given in one year </a:t>
            </a:r>
            <a:r>
              <a:rPr lang="en-US" sz="2800" b="1" dirty="0"/>
              <a:t>66.51</a:t>
            </a:r>
            <a:r>
              <a:rPr lang="en-US" sz="2800" dirty="0"/>
              <a:t> million BDT</a:t>
            </a:r>
            <a:endParaRPr lang="en-US" sz="2800" dirty="0">
              <a:cs typeface="Calibri"/>
            </a:endParaRPr>
          </a:p>
          <a:p>
            <a:endParaRPr lang="en-US" sz="2800" dirty="0"/>
          </a:p>
        </p:txBody>
      </p:sp>
      <p:sp>
        <p:nvSpPr>
          <p:cNvPr id="6" name="Date Placeholder 5">
            <a:extLst>
              <a:ext uri="{FF2B5EF4-FFF2-40B4-BE49-F238E27FC236}">
                <a16:creationId xmlns:a16="http://schemas.microsoft.com/office/drawing/2014/main" xmlns="" id="{5AD56434-871C-BE14-0795-E64005F9DAC0}"/>
              </a:ext>
            </a:extLst>
          </p:cNvPr>
          <p:cNvSpPr>
            <a:spLocks noGrp="1"/>
          </p:cNvSpPr>
          <p:nvPr>
            <p:ph type="dt" sz="half" idx="10"/>
          </p:nvPr>
        </p:nvSpPr>
        <p:spPr>
          <a:xfrm>
            <a:off x="838200" y="6356350"/>
            <a:ext cx="2743200" cy="365125"/>
          </a:xfrm>
        </p:spPr>
        <p:txBody>
          <a:bodyPr>
            <a:normAutofit/>
          </a:bodyPr>
          <a:lstStyle/>
          <a:p>
            <a:pPr>
              <a:spcAft>
                <a:spcPts val="600"/>
              </a:spcAft>
            </a:pPr>
            <a:fld id="{21E26F39-5802-4D1B-9B8B-D2CC2280E58F}" type="datetime1">
              <a:rPr lang="en-US" sz="1000" smtClean="0">
                <a:solidFill>
                  <a:srgbClr val="FFFFFF"/>
                </a:solidFill>
              </a:rPr>
              <a:t>5/3/2023</a:t>
            </a:fld>
            <a:endParaRPr lang="en-US" sz="1000">
              <a:solidFill>
                <a:srgbClr val="FFFFFF"/>
              </a:solidFill>
            </a:endParaRPr>
          </a:p>
        </p:txBody>
      </p:sp>
      <p:sp>
        <p:nvSpPr>
          <p:cNvPr id="4" name="Footer Placeholder 3">
            <a:extLst>
              <a:ext uri="{FF2B5EF4-FFF2-40B4-BE49-F238E27FC236}">
                <a16:creationId xmlns:a16="http://schemas.microsoft.com/office/drawing/2014/main" xmlns="" id="{ED15CA53-D971-9C53-2FDC-6996FEA9884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000">
                <a:solidFill>
                  <a:srgbClr val="FFFFFF"/>
                </a:solidFill>
              </a:rPr>
              <a:t>Microcredit Regulatory Authority</a:t>
            </a:r>
          </a:p>
        </p:txBody>
      </p:sp>
      <p:sp>
        <p:nvSpPr>
          <p:cNvPr id="5" name="Slide Number Placeholder 4">
            <a:extLst>
              <a:ext uri="{FF2B5EF4-FFF2-40B4-BE49-F238E27FC236}">
                <a16:creationId xmlns:a16="http://schemas.microsoft.com/office/drawing/2014/main" xmlns="" id="{ABD95CAF-49C5-8E18-7860-F5A28FFC3F01}"/>
              </a:ext>
            </a:extLst>
          </p:cNvPr>
          <p:cNvSpPr>
            <a:spLocks noGrp="1"/>
          </p:cNvSpPr>
          <p:nvPr>
            <p:ph type="sldNum" sz="quarter" idx="12"/>
          </p:nvPr>
        </p:nvSpPr>
        <p:spPr>
          <a:xfrm>
            <a:off x="8610600" y="6356350"/>
            <a:ext cx="2743200" cy="365125"/>
          </a:xfrm>
        </p:spPr>
        <p:txBody>
          <a:bodyPr>
            <a:normAutofit/>
          </a:bodyPr>
          <a:lstStyle/>
          <a:p>
            <a:pPr>
              <a:spcAft>
                <a:spcPts val="600"/>
              </a:spcAft>
            </a:pPr>
            <a:fld id="{3B2DE433-8ADA-4625-98A0-55B4958AF24D}" type="slidenum">
              <a:rPr lang="en-US" sz="1000"/>
              <a:pPr>
                <a:spcAft>
                  <a:spcPts val="600"/>
                </a:spcAft>
              </a:pPr>
              <a:t>16</a:t>
            </a:fld>
            <a:endParaRPr lang="en-US" sz="1000"/>
          </a:p>
        </p:txBody>
      </p:sp>
    </p:spTree>
    <p:extLst>
      <p:ext uri="{BB962C8B-B14F-4D97-AF65-F5344CB8AC3E}">
        <p14:creationId xmlns:p14="http://schemas.microsoft.com/office/powerpoint/2010/main" val="4034344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B6B47A-A6B3-3ECF-D65F-72992111CE54}"/>
              </a:ext>
            </a:extLst>
          </p:cNvPr>
          <p:cNvSpPr>
            <a:spLocks noGrp="1"/>
          </p:cNvSpPr>
          <p:nvPr>
            <p:ph type="title"/>
          </p:nvPr>
        </p:nvSpPr>
        <p:spPr>
          <a:xfrm>
            <a:off x="838200" y="365125"/>
            <a:ext cx="10515600" cy="1325563"/>
          </a:xfrm>
        </p:spPr>
        <p:txBody>
          <a:bodyPr>
            <a:normAutofit/>
          </a:bodyPr>
          <a:lstStyle/>
          <a:p>
            <a:pPr>
              <a:lnSpc>
                <a:spcPct val="90000"/>
              </a:lnSpc>
            </a:pPr>
            <a:r>
              <a:rPr lang="en-US" sz="3400" b="1"/>
              <a:t>Salient features of Microcredit Regulatory Authority Act, 2006 &amp; Microcredit Regulatory Authority Rules, 2010</a:t>
            </a:r>
          </a:p>
        </p:txBody>
      </p:sp>
      <p:sp>
        <p:nvSpPr>
          <p:cNvPr id="13"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2BA727A-9678-FE90-2150-EBA9E2494278}"/>
              </a:ext>
            </a:extLst>
          </p:cNvPr>
          <p:cNvSpPr>
            <a:spLocks noGrp="1"/>
          </p:cNvSpPr>
          <p:nvPr>
            <p:ph idx="1"/>
          </p:nvPr>
        </p:nvSpPr>
        <p:spPr>
          <a:xfrm>
            <a:off x="838200" y="1929384"/>
            <a:ext cx="10515600" cy="4251960"/>
          </a:xfrm>
        </p:spPr>
        <p:txBody>
          <a:bodyPr>
            <a:noAutofit/>
          </a:bodyPr>
          <a:lstStyle/>
          <a:p>
            <a:pPr marL="342900" marR="0" lvl="0" indent="-342900" algn="just">
              <a:lnSpc>
                <a:spcPct val="9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License from MRA is mandatory for operation microfinance in Bangladesh [section 15(1)].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Operating microfinance without MRA license is criminal offence and punishable [section 35(1) (a) and (b), 35(2)].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Before applying for MRA license, interested organizations must be registered under any of the following Acts/Ord [section 2(21)]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Societies Registration Act,1860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Trust Act, 1882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Company Act,1994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Voluntary Social Welfare Agencies (Registration and Control) Ordinance, 1961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will be a General Committee (GC) of minimum 15 to maximum 31 members having at least 2 women [rule 7(2)] and an Executive committee (EC) of minimum 5 to maximum 10 members having at least 2 women also [rule 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No member of EC can continue his post more than 3 consecutive periods where each period will consist of 3 years respectively [rule 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 salaried personnel can be the member of both EC &amp; GC of MFI. Besides, a full time &amp; salaried CEO should be appointed by EC and no staff can simultaneously work in more than one MFI [sec 27(1), rule 9(1) and sec 28(3)]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xmlns="" id="{214B5830-85F7-59F8-C6EE-EBC728DF4A6D}"/>
              </a:ext>
            </a:extLst>
          </p:cNvPr>
          <p:cNvSpPr>
            <a:spLocks noGrp="1"/>
          </p:cNvSpPr>
          <p:nvPr>
            <p:ph type="dt" sz="half" idx="10"/>
          </p:nvPr>
        </p:nvSpPr>
        <p:spPr>
          <a:xfrm>
            <a:off x="838200" y="6356350"/>
            <a:ext cx="2743200" cy="365125"/>
          </a:xfrm>
        </p:spPr>
        <p:txBody>
          <a:bodyPr>
            <a:normAutofit/>
          </a:bodyPr>
          <a:lstStyle/>
          <a:p>
            <a:pPr>
              <a:spcAft>
                <a:spcPts val="600"/>
              </a:spcAft>
            </a:pPr>
            <a:fld id="{3B51589A-07F8-4570-B100-3D84588671C4}" type="datetime1">
              <a:rPr lang="en-US" smtClean="0"/>
              <a:pPr>
                <a:spcAft>
                  <a:spcPts val="600"/>
                </a:spcAft>
              </a:pPr>
              <a:t>5/3/2023</a:t>
            </a:fld>
            <a:endParaRPr lang="en-US"/>
          </a:p>
        </p:txBody>
      </p:sp>
      <p:sp>
        <p:nvSpPr>
          <p:cNvPr id="5" name="Footer Placeholder 4">
            <a:extLst>
              <a:ext uri="{FF2B5EF4-FFF2-40B4-BE49-F238E27FC236}">
                <a16:creationId xmlns:a16="http://schemas.microsoft.com/office/drawing/2014/main" xmlns="" id="{D6FC5E71-4C3F-A077-A7CE-012A43F10F0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Microcredit Regulatory Authority</a:t>
            </a:r>
          </a:p>
        </p:txBody>
      </p:sp>
      <p:sp>
        <p:nvSpPr>
          <p:cNvPr id="6" name="Slide Number Placeholder 5">
            <a:extLst>
              <a:ext uri="{FF2B5EF4-FFF2-40B4-BE49-F238E27FC236}">
                <a16:creationId xmlns:a16="http://schemas.microsoft.com/office/drawing/2014/main" xmlns="" id="{94EF8679-94E3-6D09-B3D6-945719A14317}"/>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17</a:t>
            </a:fld>
            <a:endParaRPr lang="en-US"/>
          </a:p>
        </p:txBody>
      </p:sp>
    </p:spTree>
    <p:extLst>
      <p:ext uri="{BB962C8B-B14F-4D97-AF65-F5344CB8AC3E}">
        <p14:creationId xmlns:p14="http://schemas.microsoft.com/office/powerpoint/2010/main" val="2976898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2">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480DAF55-399B-200B-687E-EF36242F586D}"/>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Cont’d</a:t>
            </a:r>
          </a:p>
        </p:txBody>
      </p:sp>
      <p:sp>
        <p:nvSpPr>
          <p:cNvPr id="3" name="Content Placeholder 2">
            <a:extLst>
              <a:ext uri="{FF2B5EF4-FFF2-40B4-BE49-F238E27FC236}">
                <a16:creationId xmlns:a16="http://schemas.microsoft.com/office/drawing/2014/main" xmlns="" id="{4D03457A-3243-7CF3-82B6-7BF0337E96C4}"/>
              </a:ext>
            </a:extLst>
          </p:cNvPr>
          <p:cNvSpPr>
            <a:spLocks noGrp="1"/>
          </p:cNvSpPr>
          <p:nvPr>
            <p:ph idx="1"/>
          </p:nvPr>
        </p:nvSpPr>
        <p:spPr>
          <a:xfrm>
            <a:off x="838200" y="2586789"/>
            <a:ext cx="10515600" cy="3590174"/>
          </a:xfrm>
        </p:spPr>
        <p:txBody>
          <a:bodyPr>
            <a:normAutofit fontScale="70000" lnSpcReduction="20000"/>
          </a:bodyPr>
          <a:lstStyle/>
          <a:p>
            <a:pPr marL="342900" marR="0" lvl="0" indent="-342900" algn="just">
              <a:lnSpc>
                <a:spcPct val="90000"/>
              </a:lnSpc>
              <a:spcBef>
                <a:spcPts val="0"/>
              </a:spcBef>
              <a:spcAft>
                <a:spcPts val="800"/>
              </a:spcAft>
              <a:buFont typeface="Wingdings" panose="05000000000000000000" pitchFamily="2"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Family members such as father/mother-sun/daughter, husband-wife, full brother-full sister can’t be the chairman and CEO or bank signatory of an MFI at the same time [rule 10]</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Authorized officials will be the bank signatories [rule 13(10)]</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MFIs must have staff regulations as well as a pay scale [rule 12]</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MFIs have to submit budget, Management Information System (MIS) report twice in a year and audit report once in a year [rule 39, rule 43, rule 47]</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MFIs cannot collect deposit from non-clients as well as term deposit without MRA approval [section 32(1), rule 29]</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tabLst>
                <a:tab pos="329565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70% of total clients must be provided with loan and maximum amount of savings of an MFI will be 80% of its outstanding loan [13(3)]</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tabLst>
                <a:tab pos="329565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Short term liabilities especially deposit cannot be used for purchasing assets [rule 13(2), rule 35]</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tabLst>
                <a:tab pos="329565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MFIs have to maintain reserve by 10% of their accumulated surplus [rule 20]. liquidity by 15% of their deposits [rule 34] and Loan Loss Provision (LLP) as per provision of rule [rule 44].</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tabLst>
                <a:tab pos="329565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MFI shall maintain reconciliation report collecting its bank report in each Month [rule 42].</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90000"/>
              </a:lnSpc>
              <a:spcBef>
                <a:spcPts val="0"/>
              </a:spcBef>
              <a:spcAft>
                <a:spcPts val="800"/>
              </a:spcAft>
              <a:buFont typeface="Wingdings" panose="05000000000000000000" pitchFamily="2" charset="2"/>
              <a:buChar char=""/>
              <a:tabLst>
                <a:tab pos="3295650" algn="l"/>
              </a:tabLs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MFIs cannot distribute profit as dividend and allowed to use profit in maintaining statutory reserve, in revolving fund or in operating social activities for the clients’ welfare with prior approval of MRA [rule 21]</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1200" dirty="0"/>
          </a:p>
        </p:txBody>
      </p:sp>
      <p:sp>
        <p:nvSpPr>
          <p:cNvPr id="4" name="Date Placeholder 3">
            <a:extLst>
              <a:ext uri="{FF2B5EF4-FFF2-40B4-BE49-F238E27FC236}">
                <a16:creationId xmlns:a16="http://schemas.microsoft.com/office/drawing/2014/main" xmlns="" id="{EA8635F8-F2E5-6B67-5062-24B3FB9F9063}"/>
              </a:ext>
            </a:extLst>
          </p:cNvPr>
          <p:cNvSpPr>
            <a:spLocks noGrp="1"/>
          </p:cNvSpPr>
          <p:nvPr>
            <p:ph type="dt" sz="half" idx="10"/>
          </p:nvPr>
        </p:nvSpPr>
        <p:spPr>
          <a:xfrm>
            <a:off x="838200" y="6356350"/>
            <a:ext cx="2743200" cy="365125"/>
          </a:xfrm>
        </p:spPr>
        <p:txBody>
          <a:bodyPr>
            <a:normAutofit/>
          </a:bodyPr>
          <a:lstStyle/>
          <a:p>
            <a:pPr>
              <a:spcAft>
                <a:spcPts val="600"/>
              </a:spcAft>
            </a:pPr>
            <a:fld id="{E33DB2C2-DCD3-4397-9B15-E8B2DAC34B32}" type="datetime1">
              <a:rPr lang="en-US" smtClean="0"/>
              <a:pPr>
                <a:spcAft>
                  <a:spcPts val="600"/>
                </a:spcAft>
              </a:pPr>
              <a:t>5/3/2023</a:t>
            </a:fld>
            <a:endParaRPr lang="en-US"/>
          </a:p>
        </p:txBody>
      </p:sp>
      <p:sp>
        <p:nvSpPr>
          <p:cNvPr id="5" name="Footer Placeholder 4">
            <a:extLst>
              <a:ext uri="{FF2B5EF4-FFF2-40B4-BE49-F238E27FC236}">
                <a16:creationId xmlns:a16="http://schemas.microsoft.com/office/drawing/2014/main" xmlns="" id="{73954FC9-6568-37D1-50F0-D9E918EE6B4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Microcredit Regulatory Authority</a:t>
            </a:r>
          </a:p>
        </p:txBody>
      </p:sp>
      <p:sp>
        <p:nvSpPr>
          <p:cNvPr id="6" name="Slide Number Placeholder 5">
            <a:extLst>
              <a:ext uri="{FF2B5EF4-FFF2-40B4-BE49-F238E27FC236}">
                <a16:creationId xmlns:a16="http://schemas.microsoft.com/office/drawing/2014/main" xmlns="" id="{3410D7BD-BF75-0B80-EE7A-4D0673B88DB3}"/>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18</a:t>
            </a:fld>
            <a:endParaRPr lang="en-US"/>
          </a:p>
        </p:txBody>
      </p:sp>
    </p:spTree>
    <p:extLst>
      <p:ext uri="{BB962C8B-B14F-4D97-AF65-F5344CB8AC3E}">
        <p14:creationId xmlns:p14="http://schemas.microsoft.com/office/powerpoint/2010/main" val="96495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C0C8E19-7829-C4C2-50A5-FD279A21FF55}"/>
              </a:ext>
            </a:extLst>
          </p:cNvPr>
          <p:cNvSpPr>
            <a:spLocks noGrp="1"/>
          </p:cNvSpPr>
          <p:nvPr>
            <p:ph type="title"/>
          </p:nvPr>
        </p:nvSpPr>
        <p:spPr>
          <a:xfrm>
            <a:off x="808638" y="386930"/>
            <a:ext cx="9236700" cy="1188950"/>
          </a:xfrm>
        </p:spPr>
        <p:txBody>
          <a:bodyPr anchor="b">
            <a:normAutofit/>
          </a:bodyPr>
          <a:lstStyle/>
          <a:p>
            <a:pPr>
              <a:lnSpc>
                <a:spcPct val="90000"/>
              </a:lnSpc>
            </a:pPr>
            <a:r>
              <a:rPr lang="en-US" sz="4200" b="1"/>
              <a:t>Important features of Issued 73 Circulars</a:t>
            </a:r>
          </a:p>
        </p:txBody>
      </p:sp>
      <p:grpSp>
        <p:nvGrpSpPr>
          <p:cNvPr id="13" name="Group 12">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CC32D80-0CD5-476C-7CE0-23B5B405DE9B}"/>
              </a:ext>
            </a:extLst>
          </p:cNvPr>
          <p:cNvSpPr>
            <a:spLocks noGrp="1"/>
          </p:cNvSpPr>
          <p:nvPr>
            <p:ph idx="1"/>
          </p:nvPr>
        </p:nvSpPr>
        <p:spPr>
          <a:xfrm>
            <a:off x="793660" y="2599509"/>
            <a:ext cx="10143668" cy="3435531"/>
          </a:xfrm>
        </p:spPr>
        <p:txBody>
          <a:bodyPr anchor="ctr">
            <a:normAutofit fontScale="92500" lnSpcReduction="10000"/>
          </a:bodyPr>
          <a:lstStyle/>
          <a:p>
            <a:pPr marL="342900" marR="0" lvl="0" indent="-342900">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Maximum rate of service (interest) charge will be 24% (dec) [circular-50]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Minimum 6% interest must be paid on deposit [circular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will be grace period of minimum 15 days and minimum 46 installments in case of weekly paid one year loan [circular -5,8]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Maximum miscellaneous cost (form, passbook, entry fee etc.) will be BDT 25 [circular -23]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Bad debt can be written off after 2 years from becoming as bad debt on condition of provisioning 100% LLP [circular -21]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Maximum 35% of Cumulative Surplus can be used for purchasing immoveable property [circular- 33, 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Fund like Disaster Management Fund (DMF) etc. can’t be formed with Microfinance service charge [circular-34]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 MFI will be allowed to maintain a liaison office with the microfinance Surplus &amp; CEO shall discharge his duty staying at Head Office [circular -35]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1500" dirty="0"/>
          </a:p>
        </p:txBody>
      </p:sp>
      <p:sp>
        <p:nvSpPr>
          <p:cNvPr id="4" name="Date Placeholder 3">
            <a:extLst>
              <a:ext uri="{FF2B5EF4-FFF2-40B4-BE49-F238E27FC236}">
                <a16:creationId xmlns:a16="http://schemas.microsoft.com/office/drawing/2014/main" xmlns="" id="{C152BBFF-3EB1-C959-7317-E4882130F5DF}"/>
              </a:ext>
            </a:extLst>
          </p:cNvPr>
          <p:cNvSpPr>
            <a:spLocks noGrp="1"/>
          </p:cNvSpPr>
          <p:nvPr>
            <p:ph type="dt" sz="half" idx="10"/>
          </p:nvPr>
        </p:nvSpPr>
        <p:spPr>
          <a:xfrm>
            <a:off x="838200" y="6492240"/>
            <a:ext cx="2743200" cy="365125"/>
          </a:xfrm>
        </p:spPr>
        <p:txBody>
          <a:bodyPr>
            <a:normAutofit/>
          </a:bodyPr>
          <a:lstStyle/>
          <a:p>
            <a:pPr>
              <a:spcAft>
                <a:spcPts val="600"/>
              </a:spcAft>
            </a:pPr>
            <a:fld id="{1F55DB49-22DB-4B30-89F3-24EDE6337860}" type="datetime1">
              <a:rPr lang="en-US" smtClean="0"/>
              <a:pPr>
                <a:spcAft>
                  <a:spcPts val="600"/>
                </a:spcAft>
              </a:pPr>
              <a:t>5/3/2023</a:t>
            </a:fld>
            <a:endParaRPr lang="en-US"/>
          </a:p>
        </p:txBody>
      </p:sp>
      <p:sp>
        <p:nvSpPr>
          <p:cNvPr id="5" name="Footer Placeholder 4">
            <a:extLst>
              <a:ext uri="{FF2B5EF4-FFF2-40B4-BE49-F238E27FC236}">
                <a16:creationId xmlns:a16="http://schemas.microsoft.com/office/drawing/2014/main" xmlns="" id="{6F10A5D8-3E4B-EC53-9922-BDE45AADF1BD}"/>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Microcredit Regulatory Authority</a:t>
            </a:r>
          </a:p>
        </p:txBody>
      </p:sp>
      <p:sp>
        <p:nvSpPr>
          <p:cNvPr id="6" name="Slide Number Placeholder 5">
            <a:extLst>
              <a:ext uri="{FF2B5EF4-FFF2-40B4-BE49-F238E27FC236}">
                <a16:creationId xmlns:a16="http://schemas.microsoft.com/office/drawing/2014/main" xmlns="" id="{0011B5B7-D9C6-9999-0F9D-1E7C1908A3B2}"/>
              </a:ext>
            </a:extLst>
          </p:cNvPr>
          <p:cNvSpPr>
            <a:spLocks noGrp="1"/>
          </p:cNvSpPr>
          <p:nvPr>
            <p:ph type="sldNum" sz="quarter" idx="12"/>
          </p:nvPr>
        </p:nvSpPr>
        <p:spPr>
          <a:xfrm>
            <a:off x="8610600" y="6492240"/>
            <a:ext cx="2743200" cy="365125"/>
          </a:xfrm>
        </p:spPr>
        <p:txBody>
          <a:bodyPr>
            <a:normAutofit/>
          </a:bodyPr>
          <a:lstStyle/>
          <a:p>
            <a:pPr>
              <a:spcAft>
                <a:spcPts val="600"/>
              </a:spcAft>
            </a:pPr>
            <a:fld id="{D57F1E4F-1CFF-5643-939E-217C01CDF565}" type="slidenum">
              <a:rPr lang="en-US" smtClean="0"/>
              <a:pPr>
                <a:spcAft>
                  <a:spcPts val="600"/>
                </a:spcAft>
              </a:pPr>
              <a:t>19</a:t>
            </a:fld>
            <a:endParaRPr lang="en-US"/>
          </a:p>
        </p:txBody>
      </p:sp>
    </p:spTree>
    <p:extLst>
      <p:ext uri="{BB962C8B-B14F-4D97-AF65-F5344CB8AC3E}">
        <p14:creationId xmlns:p14="http://schemas.microsoft.com/office/powerpoint/2010/main" val="132317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Slide Background Fill">
            <a:extLst>
              <a:ext uri="{FF2B5EF4-FFF2-40B4-BE49-F238E27FC236}">
                <a16:creationId xmlns:a16="http://schemas.microsoft.com/office/drawing/2014/main" xmlns="" id="{03AF1C04-3FEF-41BD-BB84-2F263765B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xmlns="" id="{2DD5E267-EB6F-47DF-ABEF-2C1BED44DAC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848" y="0"/>
            <a:ext cx="12188949" cy="6858000"/>
            <a:chOff x="-2848" y="0"/>
            <a:chExt cx="12188949" cy="6858000"/>
          </a:xfrm>
        </p:grpSpPr>
        <p:sp>
          <p:nvSpPr>
            <p:cNvPr id="89" name="Color Cover">
              <a:extLst>
                <a:ext uri="{FF2B5EF4-FFF2-40B4-BE49-F238E27FC236}">
                  <a16:creationId xmlns:a16="http://schemas.microsoft.com/office/drawing/2014/main" xmlns="" id="{4BA86AA3-0623-4268-861E-ADA01A7C07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Color Cover">
              <a:extLst>
                <a:ext uri="{FF2B5EF4-FFF2-40B4-BE49-F238E27FC236}">
                  <a16:creationId xmlns:a16="http://schemas.microsoft.com/office/drawing/2014/main" xmlns="" id="{72692EF2-4C1F-4ED7-9C00-6CF92783E2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xmlns="" id="{66828D02-A05D-412B-9F20-B68E970B9FC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51279" y="598259"/>
            <a:ext cx="10889442" cy="5680742"/>
            <a:chOff x="651279" y="598259"/>
            <a:chExt cx="10889442" cy="5680742"/>
          </a:xfrm>
        </p:grpSpPr>
        <p:sp>
          <p:nvSpPr>
            <p:cNvPr id="93" name="Color">
              <a:extLst>
                <a:ext uri="{FF2B5EF4-FFF2-40B4-BE49-F238E27FC236}">
                  <a16:creationId xmlns:a16="http://schemas.microsoft.com/office/drawing/2014/main" xmlns="" id="{A1A8E50E-11DE-480E-A93B-F503760BCC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Color">
              <a:extLst>
                <a:ext uri="{FF2B5EF4-FFF2-40B4-BE49-F238E27FC236}">
                  <a16:creationId xmlns:a16="http://schemas.microsoft.com/office/drawing/2014/main" xmlns="" id="{D2E2EE99-89A4-435B-B61A-3C8B5B2B2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A person with a mustache and glasses&#10;&#10;Description automatically generated with medium confidence"/>
          <p:cNvPicPr>
            <a:picLocks noChangeAspect="1"/>
          </p:cNvPicPr>
          <p:nvPr/>
        </p:nvPicPr>
        <p:blipFill rotWithShape="1">
          <a:blip r:embed="rId2">
            <a:extLst>
              <a:ext uri="{28A0092B-C50C-407E-A947-70E740481C1C}">
                <a14:useLocalDpi xmlns:a14="http://schemas.microsoft.com/office/drawing/2010/main" val="0"/>
              </a:ext>
            </a:extLst>
          </a:blip>
          <a:srcRect b="8668"/>
          <a:stretch/>
        </p:blipFill>
        <p:spPr>
          <a:xfrm>
            <a:off x="6677026" y="1041203"/>
            <a:ext cx="4571936" cy="4752276"/>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grpSp>
        <p:nvGrpSpPr>
          <p:cNvPr id="96" name="Group 95">
            <a:extLst>
              <a:ext uri="{FF2B5EF4-FFF2-40B4-BE49-F238E27FC236}">
                <a16:creationId xmlns:a16="http://schemas.microsoft.com/office/drawing/2014/main" xmlns="" id="{E27AF472-EAE3-4572-AB69-B92BD10DBC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97" name="Freeform: Shape 96">
              <a:extLst>
                <a:ext uri="{FF2B5EF4-FFF2-40B4-BE49-F238E27FC236}">
                  <a16:creationId xmlns:a16="http://schemas.microsoft.com/office/drawing/2014/main" xmlns="" id="{BF4DB9D2-6215-420C-874C-82EADF8C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8" name="Freeform: Shape 97">
              <a:extLst>
                <a:ext uri="{FF2B5EF4-FFF2-40B4-BE49-F238E27FC236}">
                  <a16:creationId xmlns:a16="http://schemas.microsoft.com/office/drawing/2014/main" xmlns="" id="{1F003139-C97C-44FA-B139-32E4DFDCE9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9" name="Freeform: Shape 98">
              <a:extLst>
                <a:ext uri="{FF2B5EF4-FFF2-40B4-BE49-F238E27FC236}">
                  <a16:creationId xmlns:a16="http://schemas.microsoft.com/office/drawing/2014/main" xmlns="" id="{5CE4DD6E-8CEA-45EE-B630-DBC22144D8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0" name="Freeform: Shape 99">
              <a:extLst>
                <a:ext uri="{FF2B5EF4-FFF2-40B4-BE49-F238E27FC236}">
                  <a16:creationId xmlns:a16="http://schemas.microsoft.com/office/drawing/2014/main" xmlns="" id="{A4372F7F-AA3C-470B-AA61-7C35B7722C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1" name="Freeform: Shape 100">
              <a:extLst>
                <a:ext uri="{FF2B5EF4-FFF2-40B4-BE49-F238E27FC236}">
                  <a16:creationId xmlns:a16="http://schemas.microsoft.com/office/drawing/2014/main" xmlns="" id="{34B605BF-D199-43DD-9328-E99F2ADFC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2" name="Freeform: Shape 101">
              <a:extLst>
                <a:ext uri="{FF2B5EF4-FFF2-40B4-BE49-F238E27FC236}">
                  <a16:creationId xmlns:a16="http://schemas.microsoft.com/office/drawing/2014/main" xmlns="" id="{E5D42A77-7336-4A35-8922-8098A16AA2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 name="Freeform: Shape 102">
              <a:extLst>
                <a:ext uri="{FF2B5EF4-FFF2-40B4-BE49-F238E27FC236}">
                  <a16:creationId xmlns:a16="http://schemas.microsoft.com/office/drawing/2014/main" xmlns="" id="{7401EE7D-B85D-4C10-AB8C-71884EFB1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1014985" y="819015"/>
            <a:ext cx="5501548" cy="2353362"/>
          </a:xfrm>
        </p:spPr>
        <p:txBody>
          <a:bodyPr anchor="b">
            <a:normAutofit/>
          </a:bodyPr>
          <a:lstStyle/>
          <a:p>
            <a:pPr algn="l"/>
            <a:r>
              <a:rPr lang="en-US" sz="4800" b="1">
                <a:solidFill>
                  <a:schemeClr val="bg1"/>
                </a:solidFill>
              </a:rPr>
              <a:t> </a:t>
            </a:r>
            <a:r>
              <a:rPr lang="en-US" sz="4800" b="1">
                <a:solidFill>
                  <a:schemeClr val="bg1"/>
                </a:solidFill>
                <a:effectLst>
                  <a:outerShdw blurRad="38100" dist="38100" dir="2700000" algn="tl">
                    <a:srgbClr val="000000">
                      <a:alpha val="43137"/>
                    </a:srgbClr>
                  </a:outerShdw>
                </a:effectLst>
              </a:rPr>
              <a:t>Inception of Microfinance in Bangladesh</a:t>
            </a:r>
            <a:endParaRPr lang="en-US" sz="4800" b="1">
              <a:solidFill>
                <a:schemeClr val="bg1"/>
              </a:solidFill>
            </a:endParaRPr>
          </a:p>
        </p:txBody>
      </p:sp>
      <p:sp>
        <p:nvSpPr>
          <p:cNvPr id="10" name="Date Placeholder 9"/>
          <p:cNvSpPr>
            <a:spLocks noGrp="1"/>
          </p:cNvSpPr>
          <p:nvPr>
            <p:ph type="dt" sz="half" idx="10"/>
          </p:nvPr>
        </p:nvSpPr>
        <p:spPr>
          <a:xfrm rot="5400000">
            <a:off x="10735056" y="987552"/>
            <a:ext cx="2286000" cy="640080"/>
          </a:xfrm>
        </p:spPr>
        <p:txBody>
          <a:bodyPr anchor="ctr">
            <a:normAutofit/>
          </a:bodyPr>
          <a:lstStyle/>
          <a:p>
            <a:pPr algn="r">
              <a:spcAft>
                <a:spcPts val="600"/>
              </a:spcAft>
            </a:pPr>
            <a:fld id="{DBF344A3-D6AD-482F-848B-BBF592C4204B}" type="datetime1">
              <a:rPr lang="en-US" sz="1000">
                <a:solidFill>
                  <a:schemeClr val="tx2"/>
                </a:solidFill>
              </a:rPr>
              <a:pPr algn="r">
                <a:spcAft>
                  <a:spcPts val="600"/>
                </a:spcAft>
              </a:pPr>
              <a:t>5/3/2023</a:t>
            </a:fld>
            <a:endParaRPr lang="en-US" sz="1000">
              <a:solidFill>
                <a:schemeClr val="tx2"/>
              </a:solidFill>
            </a:endParaRPr>
          </a:p>
        </p:txBody>
      </p:sp>
      <p:sp>
        <p:nvSpPr>
          <p:cNvPr id="3" name="Content Placeholder 2"/>
          <p:cNvSpPr>
            <a:spLocks noGrp="1"/>
          </p:cNvSpPr>
          <p:nvPr>
            <p:ph idx="1"/>
          </p:nvPr>
        </p:nvSpPr>
        <p:spPr>
          <a:xfrm>
            <a:off x="1014985" y="3442089"/>
            <a:ext cx="5501548" cy="2573579"/>
          </a:xfrm>
        </p:spPr>
        <p:txBody>
          <a:bodyPr anchor="t">
            <a:normAutofit/>
          </a:bodyPr>
          <a:lstStyle/>
          <a:p>
            <a:pPr marL="0" indent="0">
              <a:lnSpc>
                <a:spcPct val="90000"/>
              </a:lnSpc>
              <a:spcBef>
                <a:spcPts val="0"/>
              </a:spcBef>
              <a:buNone/>
            </a:pPr>
            <a:endParaRPr lang="en-US" sz="1400" kern="0">
              <a:solidFill>
                <a:schemeClr val="bg1"/>
              </a:solidFill>
            </a:endParaRPr>
          </a:p>
          <a:p>
            <a:pPr>
              <a:lnSpc>
                <a:spcPct val="90000"/>
              </a:lnSpc>
              <a:spcBef>
                <a:spcPts val="0"/>
              </a:spcBef>
              <a:buFont typeface="Wingdings" pitchFamily="2" charset="2"/>
              <a:buChar char="q"/>
            </a:pPr>
            <a:r>
              <a:rPr lang="en-US" sz="1400" kern="0">
                <a:solidFill>
                  <a:schemeClr val="bg1"/>
                </a:solidFill>
              </a:rPr>
              <a:t>The greatest Bengalee of all time, the father of the nation </a:t>
            </a:r>
            <a:r>
              <a:rPr lang="en-US" sz="1400" b="1" kern="0">
                <a:solidFill>
                  <a:schemeClr val="bg1"/>
                </a:solidFill>
              </a:rPr>
              <a:t>Bangabandhu Sheikh Mujibur Rahman </a:t>
            </a:r>
            <a:r>
              <a:rPr lang="en-US" sz="1400" kern="0">
                <a:solidFill>
                  <a:schemeClr val="bg1"/>
                </a:solidFill>
              </a:rPr>
              <a:t>Just after the independence of Bangladesh instructed to provide collateral and interest free micro/small loans to the marginalized people with a view to developing their fate as well as eradicating poverty of the country.</a:t>
            </a:r>
          </a:p>
          <a:p>
            <a:pPr>
              <a:lnSpc>
                <a:spcPct val="90000"/>
              </a:lnSpc>
              <a:spcBef>
                <a:spcPts val="0"/>
              </a:spcBef>
              <a:buNone/>
            </a:pPr>
            <a:r>
              <a:rPr lang="en-US" sz="1400" kern="0">
                <a:solidFill>
                  <a:schemeClr val="bg1"/>
                </a:solidFill>
              </a:rPr>
              <a:t> </a:t>
            </a:r>
          </a:p>
          <a:p>
            <a:pPr>
              <a:lnSpc>
                <a:spcPct val="90000"/>
              </a:lnSpc>
              <a:spcBef>
                <a:spcPts val="0"/>
              </a:spcBef>
              <a:buFont typeface="Wingdings" pitchFamily="2" charset="2"/>
              <a:buChar char="q"/>
            </a:pPr>
            <a:r>
              <a:rPr lang="en-US" sz="1400" kern="0">
                <a:solidFill>
                  <a:schemeClr val="bg1"/>
                </a:solidFill>
              </a:rPr>
              <a:t>First interest and collateral free microcredit service was introduced in 1974 under a project named </a:t>
            </a:r>
            <a:r>
              <a:rPr lang="en-US" sz="1400" b="1" kern="0">
                <a:solidFill>
                  <a:schemeClr val="bg1"/>
                </a:solidFill>
              </a:rPr>
              <a:t>Rural Social Services (RSS).</a:t>
            </a:r>
          </a:p>
          <a:p>
            <a:pPr>
              <a:lnSpc>
                <a:spcPct val="90000"/>
              </a:lnSpc>
              <a:spcBef>
                <a:spcPts val="0"/>
              </a:spcBef>
              <a:buFont typeface="Wingdings" pitchFamily="2" charset="2"/>
              <a:buChar char="q"/>
            </a:pPr>
            <a:endParaRPr lang="en-US" sz="1400" b="1" kern="0">
              <a:solidFill>
                <a:schemeClr val="bg1"/>
              </a:solidFill>
            </a:endParaRPr>
          </a:p>
          <a:p>
            <a:pPr>
              <a:lnSpc>
                <a:spcPct val="90000"/>
              </a:lnSpc>
              <a:spcBef>
                <a:spcPts val="0"/>
              </a:spcBef>
              <a:buFont typeface="Wingdings" pitchFamily="2" charset="2"/>
              <a:buChar char="q"/>
            </a:pPr>
            <a:r>
              <a:rPr lang="en-US" sz="1400" b="1" kern="0">
                <a:solidFill>
                  <a:schemeClr val="bg1"/>
                </a:solidFill>
              </a:rPr>
              <a:t> </a:t>
            </a:r>
            <a:r>
              <a:rPr lang="en-US" sz="1400">
                <a:solidFill>
                  <a:schemeClr val="bg1"/>
                </a:solidFill>
              </a:rPr>
              <a:t>In late 70s, along with their social development activities NGOs started  demand driven Microfinance Operation.</a:t>
            </a:r>
          </a:p>
          <a:p>
            <a:pPr marL="0" indent="0">
              <a:lnSpc>
                <a:spcPct val="90000"/>
              </a:lnSpc>
              <a:buNone/>
            </a:pPr>
            <a:endParaRPr lang="en-US" sz="1400">
              <a:solidFill>
                <a:schemeClr val="bg1"/>
              </a:solidFill>
            </a:endParaRPr>
          </a:p>
        </p:txBody>
      </p:sp>
      <p:sp>
        <p:nvSpPr>
          <p:cNvPr id="11" name="Footer Placeholder 10"/>
          <p:cNvSpPr>
            <a:spLocks noGrp="1"/>
          </p:cNvSpPr>
          <p:nvPr>
            <p:ph type="ftr" sz="quarter" idx="11"/>
          </p:nvPr>
        </p:nvSpPr>
        <p:spPr>
          <a:xfrm rot="5400000">
            <a:off x="10040112" y="4032504"/>
            <a:ext cx="3657600" cy="640080"/>
          </a:xfrm>
        </p:spPr>
        <p:txBody>
          <a:bodyPr anchor="ctr">
            <a:normAutofit/>
          </a:bodyPr>
          <a:lstStyle/>
          <a:p>
            <a:pPr>
              <a:spcAft>
                <a:spcPts val="600"/>
              </a:spcAft>
            </a:pPr>
            <a:r>
              <a:rPr lang="en-US" sz="1000">
                <a:solidFill>
                  <a:schemeClr val="tx2"/>
                </a:solidFill>
              </a:rPr>
              <a:t>Microcredit Regulatory Authority</a:t>
            </a:r>
          </a:p>
        </p:txBody>
      </p:sp>
      <p:sp>
        <p:nvSpPr>
          <p:cNvPr id="8" name="Slide Number Placeholder 7"/>
          <p:cNvSpPr>
            <a:spLocks noGrp="1"/>
          </p:cNvSpPr>
          <p:nvPr>
            <p:ph type="sldNum" sz="quarter" idx="12"/>
          </p:nvPr>
        </p:nvSpPr>
        <p:spPr>
          <a:xfrm>
            <a:off x="11548872" y="6217920"/>
            <a:ext cx="640080" cy="640080"/>
          </a:xfrm>
        </p:spPr>
        <p:txBody>
          <a:bodyPr>
            <a:normAutofit/>
          </a:bodyPr>
          <a:lstStyle/>
          <a:p>
            <a:pPr algn="ctr">
              <a:spcAft>
                <a:spcPts val="600"/>
              </a:spcAft>
            </a:pPr>
            <a:fld id="{3B2DE433-8ADA-4625-98A0-55B4958AF24D}" type="slidenum">
              <a:rPr lang="en-US" sz="1600">
                <a:solidFill>
                  <a:schemeClr val="tx2"/>
                </a:solidFill>
              </a:rPr>
              <a:pPr algn="ctr">
                <a:spcAft>
                  <a:spcPts val="600"/>
                </a:spcAft>
              </a:pPr>
              <a:t>2</a:t>
            </a:fld>
            <a:endParaRPr lang="en-US" sz="1600">
              <a:solidFill>
                <a:schemeClr val="tx2"/>
              </a:solidFill>
            </a:endParaRPr>
          </a:p>
        </p:txBody>
      </p:sp>
    </p:spTree>
    <p:extLst>
      <p:ext uri="{BB962C8B-B14F-4D97-AF65-F5344CB8AC3E}">
        <p14:creationId xmlns:p14="http://schemas.microsoft.com/office/powerpoint/2010/main" val="2994676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xmlns=""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CF70D2F-2DB4-D0F1-BF73-1027AE714739}"/>
              </a:ext>
            </a:extLst>
          </p:cNvPr>
          <p:cNvSpPr>
            <a:spLocks noGrp="1"/>
          </p:cNvSpPr>
          <p:nvPr>
            <p:ph type="title"/>
          </p:nvPr>
        </p:nvSpPr>
        <p:spPr>
          <a:xfrm>
            <a:off x="1115568" y="548640"/>
            <a:ext cx="10168128" cy="1179576"/>
          </a:xfrm>
        </p:spPr>
        <p:txBody>
          <a:bodyPr>
            <a:normAutofit/>
          </a:bodyPr>
          <a:lstStyle/>
          <a:p>
            <a:r>
              <a:rPr lang="en-US" sz="4000"/>
              <a:t>Cont’d</a:t>
            </a:r>
          </a:p>
        </p:txBody>
      </p:sp>
      <p:sp>
        <p:nvSpPr>
          <p:cNvPr id="17" name="Rectangle 16">
            <a:extLst>
              <a:ext uri="{FF2B5EF4-FFF2-40B4-BE49-F238E27FC236}">
                <a16:creationId xmlns:a16="http://schemas.microsoft.com/office/drawing/2014/main" xmlns=""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EC0F7240-BF99-607B-EA73-B390C7BB91C5}"/>
              </a:ext>
            </a:extLst>
          </p:cNvPr>
          <p:cNvSpPr>
            <a:spLocks noGrp="1"/>
          </p:cNvSpPr>
          <p:nvPr>
            <p:ph idx="1"/>
          </p:nvPr>
        </p:nvSpPr>
        <p:spPr>
          <a:xfrm>
            <a:off x="1115568" y="2481943"/>
            <a:ext cx="10168128" cy="3695020"/>
          </a:xfrm>
        </p:spPr>
        <p:txBody>
          <a:bodyPr>
            <a:normAutofit lnSpcReduction="10000"/>
          </a:bodyPr>
          <a:lstStyle/>
          <a:p>
            <a:pPr>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Ensuring the implementation of the provisions of the Money Laundering Prevention Act, 2012 and relevant rules &amp; regulations </a:t>
            </a:r>
          </a:p>
          <a:p>
            <a:pPr marL="342900" marR="0" lvl="0" indent="-342900">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MRA shall be informed about the leave substitute of CEO due to foreign tour and only microfinance operation related expenditure following govt rules can be borne [circular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80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Prior approval shall be taken in case of purchasing land/Flat and vehicles [circular -47]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Prior approval shall be taken for spending accumulated surplus for social work as per given format [circular -48]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Wingdings" panose="05000000000000000000" pitchFamily="2" charset="2"/>
              <a:buChar char=""/>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After completion of the financial year hard copies (print copy) of both General Ledger and Cash Book shall be maintained from the software [circular -52]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228600">
              <a:lnSpc>
                <a:spcPct val="90000"/>
              </a:lnSpc>
              <a:spcBef>
                <a:spcPts val="0"/>
              </a:spcBef>
              <a:spcAft>
                <a:spcPts val="0"/>
              </a:spcAft>
              <a:tabLst>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Wingdings" panose="05000000000000000000" pitchFamily="2" charset="2"/>
              <a:buChar char=""/>
              <a:tabLst>
                <a:tab pos="457200" algn="l"/>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Loan classification can’t be deteriorated on 31/12/2020 from 01/01/2020 and charge 1% of the total loan amount of 31/12/2020 as LLP [circular -59]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Wingdings" panose="05000000000000000000" pitchFamily="2" charset="2"/>
              <a:buChar char=""/>
              <a:tabLst>
                <a:tab pos="457200" algn="l"/>
                <a:tab pos="9715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Policy on Financing of Microcredit Institutions by Microfinance Institutions, 2022. [circular -73]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1700" dirty="0"/>
          </a:p>
        </p:txBody>
      </p:sp>
      <p:sp>
        <p:nvSpPr>
          <p:cNvPr id="4" name="Date Placeholder 3">
            <a:extLst>
              <a:ext uri="{FF2B5EF4-FFF2-40B4-BE49-F238E27FC236}">
                <a16:creationId xmlns:a16="http://schemas.microsoft.com/office/drawing/2014/main" xmlns="" id="{98FC071E-8117-6900-16F0-2D8D9EDD38FC}"/>
              </a:ext>
            </a:extLst>
          </p:cNvPr>
          <p:cNvSpPr>
            <a:spLocks noGrp="1"/>
          </p:cNvSpPr>
          <p:nvPr>
            <p:ph type="dt" sz="half" idx="10"/>
          </p:nvPr>
        </p:nvSpPr>
        <p:spPr>
          <a:xfrm>
            <a:off x="1115568" y="6356350"/>
            <a:ext cx="2743200" cy="365125"/>
          </a:xfrm>
        </p:spPr>
        <p:txBody>
          <a:bodyPr>
            <a:normAutofit/>
          </a:bodyPr>
          <a:lstStyle/>
          <a:p>
            <a:pPr>
              <a:spcAft>
                <a:spcPts val="600"/>
              </a:spcAft>
            </a:pPr>
            <a:fld id="{C916EC0B-58E7-4895-805D-EA2FA60FCF56}" type="datetime1">
              <a:rPr lang="en-US">
                <a:solidFill>
                  <a:schemeClr val="tx1">
                    <a:lumMod val="50000"/>
                    <a:lumOff val="50000"/>
                  </a:schemeClr>
                </a:solidFill>
              </a:rPr>
              <a:pPr>
                <a:spcAft>
                  <a:spcPts val="600"/>
                </a:spcAft>
              </a:pPr>
              <a:t>5/3/2023</a:t>
            </a:fld>
            <a:endParaRPr lang="en-US">
              <a:solidFill>
                <a:schemeClr val="tx1">
                  <a:lumMod val="50000"/>
                  <a:lumOff val="50000"/>
                </a:schemeClr>
              </a:solidFill>
            </a:endParaRPr>
          </a:p>
        </p:txBody>
      </p:sp>
      <p:sp>
        <p:nvSpPr>
          <p:cNvPr id="5" name="Footer Placeholder 4">
            <a:extLst>
              <a:ext uri="{FF2B5EF4-FFF2-40B4-BE49-F238E27FC236}">
                <a16:creationId xmlns:a16="http://schemas.microsoft.com/office/drawing/2014/main" xmlns="" id="{24C973F9-E592-087A-B247-FE0B232F9F3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Microcredit Regulatory Authority</a:t>
            </a:r>
          </a:p>
        </p:txBody>
      </p:sp>
      <p:sp>
        <p:nvSpPr>
          <p:cNvPr id="6" name="Slide Number Placeholder 5">
            <a:extLst>
              <a:ext uri="{FF2B5EF4-FFF2-40B4-BE49-F238E27FC236}">
                <a16:creationId xmlns:a16="http://schemas.microsoft.com/office/drawing/2014/main" xmlns="" id="{85C8D9D8-7E3B-B278-FA11-CCEF0FF1DDA8}"/>
              </a:ext>
            </a:extLst>
          </p:cNvPr>
          <p:cNvSpPr>
            <a:spLocks noGrp="1"/>
          </p:cNvSpPr>
          <p:nvPr>
            <p:ph type="sldNum" sz="quarter" idx="12"/>
          </p:nvPr>
        </p:nvSpPr>
        <p:spPr>
          <a:xfrm>
            <a:off x="8540496" y="6356350"/>
            <a:ext cx="2743200" cy="365125"/>
          </a:xfrm>
        </p:spPr>
        <p:txBody>
          <a:bodyPr>
            <a:normAutofit/>
          </a:bodyPr>
          <a:lstStyle/>
          <a:p>
            <a:pPr>
              <a:spcAft>
                <a:spcPts val="600"/>
              </a:spcAft>
            </a:pPr>
            <a:fld id="{D57F1E4F-1CFF-5643-939E-217C01CDF565}" type="slidenum">
              <a:rPr lang="en-US">
                <a:solidFill>
                  <a:schemeClr val="tx1">
                    <a:lumMod val="50000"/>
                    <a:lumOff val="50000"/>
                  </a:schemeClr>
                </a:solidFill>
              </a:rPr>
              <a:pPr>
                <a:spcAft>
                  <a:spcPts val="600"/>
                </a:spcAft>
              </a:pPr>
              <a:t>20</a:t>
            </a:fld>
            <a:endParaRPr lang="en-US">
              <a:solidFill>
                <a:schemeClr val="tx1">
                  <a:lumMod val="50000"/>
                  <a:lumOff val="50000"/>
                </a:schemeClr>
              </a:solidFill>
            </a:endParaRPr>
          </a:p>
        </p:txBody>
      </p:sp>
    </p:spTree>
    <p:extLst>
      <p:ext uri="{BB962C8B-B14F-4D97-AF65-F5344CB8AC3E}">
        <p14:creationId xmlns:p14="http://schemas.microsoft.com/office/powerpoint/2010/main" val="281490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4C6CFC2-2D23-FDB0-A534-48110EFB1715}"/>
              </a:ext>
            </a:extLst>
          </p:cNvPr>
          <p:cNvSpPr>
            <a:spLocks noGrp="1"/>
          </p:cNvSpPr>
          <p:nvPr>
            <p:ph type="title"/>
          </p:nvPr>
        </p:nvSpPr>
        <p:spPr>
          <a:xfrm>
            <a:off x="1136397" y="158620"/>
            <a:ext cx="5323715" cy="1250302"/>
          </a:xfrm>
        </p:spPr>
        <p:txBody>
          <a:bodyPr anchor="b">
            <a:normAutofit/>
          </a:bodyPr>
          <a:lstStyle/>
          <a:p>
            <a:r>
              <a:rPr lang="en-US" sz="6000" b="1" dirty="0">
                <a:solidFill>
                  <a:srgbClr val="003300"/>
                </a:solidFill>
                <a:effectLst>
                  <a:outerShdw blurRad="38100" dist="38100" dir="2700000" algn="tl">
                    <a:srgbClr val="000000">
                      <a:alpha val="43137"/>
                    </a:srgbClr>
                  </a:outerShdw>
                </a:effectLst>
              </a:rPr>
              <a:t>Challenges </a:t>
            </a:r>
          </a:p>
        </p:txBody>
      </p:sp>
      <p:sp>
        <p:nvSpPr>
          <p:cNvPr id="4" name="Footer Placeholder 3">
            <a:extLst>
              <a:ext uri="{FF2B5EF4-FFF2-40B4-BE49-F238E27FC236}">
                <a16:creationId xmlns:a16="http://schemas.microsoft.com/office/drawing/2014/main" xmlns="" id="{9E715959-8283-88F9-7FC0-07E05CBA7B3C}"/>
              </a:ext>
            </a:extLst>
          </p:cNvPr>
          <p:cNvSpPr>
            <a:spLocks noGrp="1"/>
          </p:cNvSpPr>
          <p:nvPr>
            <p:ph type="ftr" sz="quarter" idx="11"/>
          </p:nvPr>
        </p:nvSpPr>
        <p:spPr>
          <a:xfrm rot="5400000">
            <a:off x="-1828800" y="1983972"/>
            <a:ext cx="4114800" cy="365125"/>
          </a:xfrm>
        </p:spPr>
        <p:txBody>
          <a:bodyPr>
            <a:normAutofit/>
          </a:bodyPr>
          <a:lstStyle/>
          <a:p>
            <a:pPr algn="l">
              <a:spcAft>
                <a:spcPts val="600"/>
              </a:spcAft>
            </a:pPr>
            <a:r>
              <a:rPr lang="en-US" sz="1100">
                <a:solidFill>
                  <a:schemeClr val="tx1">
                    <a:lumMod val="50000"/>
                    <a:lumOff val="50000"/>
                  </a:schemeClr>
                </a:solidFill>
              </a:rPr>
              <a:t>Microcredit Regulatory Authority</a:t>
            </a:r>
          </a:p>
        </p:txBody>
      </p:sp>
      <p:sp>
        <p:nvSpPr>
          <p:cNvPr id="3" name="Content Placeholder 2">
            <a:extLst>
              <a:ext uri="{FF2B5EF4-FFF2-40B4-BE49-F238E27FC236}">
                <a16:creationId xmlns:a16="http://schemas.microsoft.com/office/drawing/2014/main" xmlns="" id="{56A7CA45-3A5B-620C-DFC6-AA9BD30A46F2}"/>
              </a:ext>
            </a:extLst>
          </p:cNvPr>
          <p:cNvSpPr>
            <a:spLocks noGrp="1"/>
          </p:cNvSpPr>
          <p:nvPr>
            <p:ph idx="1"/>
          </p:nvPr>
        </p:nvSpPr>
        <p:spPr>
          <a:xfrm>
            <a:off x="671804" y="1483568"/>
            <a:ext cx="6288833" cy="4457410"/>
          </a:xfrm>
        </p:spPr>
        <p:txBody>
          <a:bodyPr anchor="t">
            <a:noAutofit/>
          </a:bodyPr>
          <a:lstStyle/>
          <a:p>
            <a:pPr>
              <a:lnSpc>
                <a:spcPct val="150000"/>
              </a:lnSpc>
              <a:buFont typeface="Wingdings" pitchFamily="2" charset="2"/>
              <a:buChar char="§"/>
            </a:pPr>
            <a:r>
              <a:rPr lang="en-US" sz="2400" b="1" dirty="0"/>
              <a:t>Fund Shortage </a:t>
            </a:r>
            <a:r>
              <a:rPr lang="en-US" sz="2400" dirty="0"/>
              <a:t>of Small &amp; Medium MFIs;</a:t>
            </a:r>
          </a:p>
          <a:p>
            <a:pPr>
              <a:lnSpc>
                <a:spcPct val="150000"/>
              </a:lnSpc>
              <a:buFont typeface="Wingdings" pitchFamily="2" charset="2"/>
              <a:buChar char="§"/>
            </a:pPr>
            <a:r>
              <a:rPr lang="en-US" sz="2400" dirty="0"/>
              <a:t>Reducing </a:t>
            </a:r>
            <a:r>
              <a:rPr lang="en-US" sz="2400" b="1" dirty="0"/>
              <a:t>Operational Cost</a:t>
            </a:r>
            <a:r>
              <a:rPr lang="en-US" sz="2400" dirty="0"/>
              <a:t>;</a:t>
            </a:r>
          </a:p>
          <a:p>
            <a:pPr>
              <a:lnSpc>
                <a:spcPct val="150000"/>
              </a:lnSpc>
              <a:buFont typeface="Wingdings" pitchFamily="2" charset="2"/>
              <a:buChar char="§"/>
            </a:pPr>
            <a:r>
              <a:rPr lang="en-US" sz="2400" dirty="0"/>
              <a:t>Shortage of skilled </a:t>
            </a:r>
            <a:r>
              <a:rPr lang="en-US" sz="2400" b="1" dirty="0"/>
              <a:t>Manpower</a:t>
            </a:r>
            <a:r>
              <a:rPr lang="en-US" sz="2400" dirty="0"/>
              <a:t> of MFIs;</a:t>
            </a:r>
          </a:p>
          <a:p>
            <a:pPr>
              <a:lnSpc>
                <a:spcPct val="150000"/>
              </a:lnSpc>
              <a:buFont typeface="Wingdings" pitchFamily="2" charset="2"/>
              <a:buChar char="§"/>
            </a:pPr>
            <a:r>
              <a:rPr lang="en-US" sz="2400" b="1" dirty="0"/>
              <a:t>Unlawful</a:t>
            </a:r>
            <a:r>
              <a:rPr lang="en-US" sz="2400" dirty="0"/>
              <a:t> Microfinance Operation;</a:t>
            </a:r>
          </a:p>
          <a:p>
            <a:pPr>
              <a:lnSpc>
                <a:spcPct val="150000"/>
              </a:lnSpc>
              <a:buFont typeface="Wingdings" pitchFamily="2" charset="2"/>
              <a:buChar char="§"/>
            </a:pPr>
            <a:r>
              <a:rPr lang="en-US" sz="2400" dirty="0"/>
              <a:t>Lack of Clients’ </a:t>
            </a:r>
            <a:r>
              <a:rPr lang="en-US" sz="2400" b="1" dirty="0"/>
              <a:t>Financial Literacy</a:t>
            </a:r>
            <a:r>
              <a:rPr lang="en-US" sz="2400" dirty="0"/>
              <a:t>;</a:t>
            </a:r>
          </a:p>
          <a:p>
            <a:pPr>
              <a:lnSpc>
                <a:spcPct val="150000"/>
              </a:lnSpc>
              <a:buFont typeface="Wingdings" pitchFamily="2" charset="2"/>
              <a:buChar char="§"/>
            </a:pPr>
            <a:r>
              <a:rPr lang="en-US" sz="2400" dirty="0"/>
              <a:t>Ensuring </a:t>
            </a:r>
            <a:r>
              <a:rPr lang="en-US" sz="2400" b="1" dirty="0"/>
              <a:t>Regulation</a:t>
            </a:r>
            <a:r>
              <a:rPr lang="en-US" sz="2400" dirty="0"/>
              <a:t> irrespective of MFI’s size;</a:t>
            </a:r>
          </a:p>
          <a:p>
            <a:pPr>
              <a:lnSpc>
                <a:spcPct val="150000"/>
              </a:lnSpc>
              <a:buFont typeface="Wingdings" pitchFamily="2" charset="2"/>
              <a:buChar char="§"/>
            </a:pPr>
            <a:r>
              <a:rPr lang="en-US" sz="2400" dirty="0"/>
              <a:t>Introduction of </a:t>
            </a:r>
            <a:r>
              <a:rPr lang="en-US" sz="2400" b="1" dirty="0"/>
              <a:t>DFS</a:t>
            </a:r>
            <a:r>
              <a:rPr lang="en-US" sz="2400" dirty="0"/>
              <a:t> &amp; </a:t>
            </a:r>
            <a:r>
              <a:rPr lang="en-US" sz="2400" b="1" dirty="0"/>
              <a:t>Digitalization</a:t>
            </a:r>
            <a:r>
              <a:rPr lang="en-US" sz="2400" dirty="0"/>
              <a:t>.</a:t>
            </a:r>
            <a:endParaRPr lang="en-US" sz="2400" b="1" dirty="0"/>
          </a:p>
          <a:p>
            <a:pPr>
              <a:lnSpc>
                <a:spcPct val="150000"/>
              </a:lnSpc>
            </a:pPr>
            <a:endParaRPr lang="en-US" sz="2400" dirty="0"/>
          </a:p>
        </p:txBody>
      </p:sp>
      <p:sp>
        <p:nvSpPr>
          <p:cNvPr id="14" name="Rectangle 13">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diagram&#10;&#10;Description automatically generated">
            <a:extLst>
              <a:ext uri="{FF2B5EF4-FFF2-40B4-BE49-F238E27FC236}">
                <a16:creationId xmlns:a16="http://schemas.microsoft.com/office/drawing/2014/main" xmlns="" id="{2EF2816B-91E6-679C-0EE7-0DA052FF6C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5967" y="2141656"/>
            <a:ext cx="4170530" cy="2606581"/>
          </a:xfrm>
          <a:prstGeom prst="rect">
            <a:avLst/>
          </a:prstGeom>
        </p:spPr>
      </p:pic>
      <p:sp>
        <p:nvSpPr>
          <p:cNvPr id="6" name="Date Placeholder 5">
            <a:extLst>
              <a:ext uri="{FF2B5EF4-FFF2-40B4-BE49-F238E27FC236}">
                <a16:creationId xmlns:a16="http://schemas.microsoft.com/office/drawing/2014/main" xmlns="" id="{B4725721-3315-DCAE-C8EF-025B866584D4}"/>
              </a:ext>
            </a:extLst>
          </p:cNvPr>
          <p:cNvSpPr>
            <a:spLocks noGrp="1"/>
          </p:cNvSpPr>
          <p:nvPr>
            <p:ph type="dt" sz="half" idx="10"/>
          </p:nvPr>
        </p:nvSpPr>
        <p:spPr>
          <a:xfrm>
            <a:off x="8961120" y="6459378"/>
            <a:ext cx="2743200" cy="365125"/>
          </a:xfrm>
        </p:spPr>
        <p:txBody>
          <a:bodyPr>
            <a:normAutofit/>
          </a:bodyPr>
          <a:lstStyle/>
          <a:p>
            <a:pPr algn="r">
              <a:spcAft>
                <a:spcPts val="600"/>
              </a:spcAft>
            </a:pPr>
            <a:fld id="{D43B3B7D-6D95-463D-9362-E62060386A6F}" type="datetime1">
              <a:rPr lang="en-US" sz="1100" smtClean="0">
                <a:solidFill>
                  <a:srgbClr val="FFFFFF"/>
                </a:solidFill>
              </a:rPr>
              <a:t>5/3/2023</a:t>
            </a:fld>
            <a:endParaRPr lang="en-US" sz="1100" dirty="0">
              <a:solidFill>
                <a:srgbClr val="FFFFFF"/>
              </a:solidFill>
            </a:endParaRPr>
          </a:p>
        </p:txBody>
      </p:sp>
      <p:sp>
        <p:nvSpPr>
          <p:cNvPr id="5" name="Slide Number Placeholder 4">
            <a:extLst>
              <a:ext uri="{FF2B5EF4-FFF2-40B4-BE49-F238E27FC236}">
                <a16:creationId xmlns:a16="http://schemas.microsoft.com/office/drawing/2014/main" xmlns="" id="{56883864-F006-DFA3-9747-9A878CC26B91}"/>
              </a:ext>
            </a:extLst>
          </p:cNvPr>
          <p:cNvSpPr>
            <a:spLocks noGrp="1"/>
          </p:cNvSpPr>
          <p:nvPr>
            <p:ph type="sldNum" sz="quarter" idx="12"/>
          </p:nvPr>
        </p:nvSpPr>
        <p:spPr>
          <a:xfrm>
            <a:off x="11704320" y="6459378"/>
            <a:ext cx="448056" cy="365125"/>
          </a:xfrm>
        </p:spPr>
        <p:txBody>
          <a:bodyPr>
            <a:normAutofit/>
          </a:bodyPr>
          <a:lstStyle/>
          <a:p>
            <a:pPr>
              <a:spcAft>
                <a:spcPts val="600"/>
              </a:spcAft>
            </a:pPr>
            <a:fld id="{3B2DE433-8ADA-4625-98A0-55B4958AF24D}" type="slidenum">
              <a:rPr lang="en-US" sz="1100">
                <a:solidFill>
                  <a:srgbClr val="FFFFFF"/>
                </a:solidFill>
              </a:rPr>
              <a:pPr>
                <a:spcAft>
                  <a:spcPts val="600"/>
                </a:spcAft>
              </a:pPr>
              <a:t>21</a:t>
            </a:fld>
            <a:endParaRPr lang="en-US" sz="1100">
              <a:solidFill>
                <a:srgbClr val="FFFFFF"/>
              </a:solidFill>
            </a:endParaRPr>
          </a:p>
        </p:txBody>
      </p:sp>
    </p:spTree>
    <p:extLst>
      <p:ext uri="{BB962C8B-B14F-4D97-AF65-F5344CB8AC3E}">
        <p14:creationId xmlns:p14="http://schemas.microsoft.com/office/powerpoint/2010/main" val="504307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44" name="Rectangle 3123">
            <a:extLst>
              <a:ext uri="{FF2B5EF4-FFF2-40B4-BE49-F238E27FC236}">
                <a16:creationId xmlns:a16="http://schemas.microsoft.com/office/drawing/2014/main" xmlns="" id="{6C9ECD1F-1B32-4E48-9736-A1BC9A3237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4467" y="2023110"/>
            <a:ext cx="2469624" cy="2846070"/>
          </a:xfrm>
          <a:prstGeom prst="rect">
            <a:avLst/>
          </a:prstGeom>
        </p:spPr>
        <p:txBody>
          <a:bodyPr vert="horz" lIns="91440" tIns="45720" rIns="91440" bIns="45720" rtlCol="0" anchor="ctr">
            <a:normAutofit/>
          </a:bodyPr>
          <a:lstStyle/>
          <a:p>
            <a:pPr indent="-228600" defTabSz="914400">
              <a:lnSpc>
                <a:spcPct val="90000"/>
              </a:lnSpc>
              <a:spcBef>
                <a:spcPct val="0"/>
              </a:spcBef>
              <a:spcAft>
                <a:spcPts val="600"/>
              </a:spcAft>
              <a:defRPr/>
            </a:pPr>
            <a:endParaRPr lang="en-US" sz="3700" b="1" kern="1200">
              <a:solidFill>
                <a:schemeClr val="tx1"/>
              </a:solidFill>
              <a:effectLst>
                <a:outerShdw blurRad="38100" dist="38100" dir="2700000" algn="tl">
                  <a:srgbClr val="000000">
                    <a:alpha val="43137"/>
                  </a:srgbClr>
                </a:outerShdw>
              </a:effectLst>
              <a:latin typeface="+mj-lt"/>
              <a:ea typeface="+mj-ea"/>
              <a:cs typeface="+mj-cs"/>
            </a:endParaRPr>
          </a:p>
          <a:p>
            <a:pPr defTabSz="914400">
              <a:lnSpc>
                <a:spcPct val="90000"/>
              </a:lnSpc>
              <a:spcBef>
                <a:spcPct val="0"/>
              </a:spcBef>
              <a:spcAft>
                <a:spcPts val="600"/>
              </a:spcAft>
              <a:defRPr/>
            </a:pPr>
            <a:r>
              <a:rPr lang="en-US" sz="3700" b="1" kern="1200">
                <a:solidFill>
                  <a:schemeClr val="tx1"/>
                </a:solidFill>
                <a:effectLst>
                  <a:outerShdw blurRad="38100" dist="38100" dir="2700000" algn="tl">
                    <a:srgbClr val="000000">
                      <a:alpha val="43137"/>
                    </a:srgbClr>
                  </a:outerShdw>
                </a:effectLst>
                <a:latin typeface="+mj-lt"/>
                <a:ea typeface="+mj-ea"/>
                <a:cs typeface="+mj-cs"/>
              </a:rPr>
              <a:t>Thank You</a:t>
            </a:r>
          </a:p>
        </p:txBody>
      </p:sp>
      <p:sp>
        <p:nvSpPr>
          <p:cNvPr id="3145" name="Rectangle 3125">
            <a:extLst>
              <a:ext uri="{FF2B5EF4-FFF2-40B4-BE49-F238E27FC236}">
                <a16:creationId xmlns:a16="http://schemas.microsoft.com/office/drawing/2014/main" xmlns="" id="{90F533E9-6690-41A8-A372-4C6C622D0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Rectangle 3127">
            <a:extLst>
              <a:ext uri="{FF2B5EF4-FFF2-40B4-BE49-F238E27FC236}">
                <a16:creationId xmlns:a16="http://schemas.microsoft.com/office/drawing/2014/main" xmlns="" id="{99413ED5-9ED4-4772-BCE4-2BCAE6B12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0" name="Rectangle 3129">
            <a:extLst>
              <a:ext uri="{FF2B5EF4-FFF2-40B4-BE49-F238E27FC236}">
                <a16:creationId xmlns:a16="http://schemas.microsoft.com/office/drawing/2014/main" xmlns=""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F:\Home office 2021\picture for booklet\MSS (18).jpg"/>
          <p:cNvPicPr>
            <a:picLocks noChangeAspect="1" noChangeArrowheads="1"/>
          </p:cNvPicPr>
          <p:nvPr/>
        </p:nvPicPr>
        <p:blipFill rotWithShape="1">
          <a:blip r:embed="rId2" cstate="print"/>
          <a:srcRect r="2279" b="3"/>
          <a:stretch/>
        </p:blipFill>
        <p:spPr bwMode="auto">
          <a:xfrm>
            <a:off x="4054251" y="883463"/>
            <a:ext cx="3721608" cy="2542032"/>
          </a:xfrm>
          <a:prstGeom prst="rect">
            <a:avLst/>
          </a:prstGeom>
          <a:noFill/>
        </p:spPr>
      </p:pic>
      <p:pic>
        <p:nvPicPr>
          <p:cNvPr id="4" name="Picture 3" descr="A person in a red hoodie in a field of tall grass&#10;&#10;Description automatically generated with low confidence">
            <a:extLst>
              <a:ext uri="{FF2B5EF4-FFF2-40B4-BE49-F238E27FC236}">
                <a16:creationId xmlns:a16="http://schemas.microsoft.com/office/drawing/2014/main" xmlns="" id="{3A4ED5A3-8935-3243-26A1-F74CF1E71262}"/>
              </a:ext>
            </a:extLst>
          </p:cNvPr>
          <p:cNvPicPr>
            <a:picLocks noChangeAspect="1"/>
          </p:cNvPicPr>
          <p:nvPr/>
        </p:nvPicPr>
        <p:blipFill rotWithShape="1">
          <a:blip r:embed="rId3"/>
          <a:srcRect l="2163" r="5659" b="-4"/>
          <a:stretch/>
        </p:blipFill>
        <p:spPr>
          <a:xfrm>
            <a:off x="7910946" y="883463"/>
            <a:ext cx="3719192" cy="2542032"/>
          </a:xfrm>
          <a:prstGeom prst="rect">
            <a:avLst/>
          </a:prstGeom>
        </p:spPr>
      </p:pic>
      <p:pic>
        <p:nvPicPr>
          <p:cNvPr id="6" name="Picture 5" descr="A person standing in a room&#10;&#10;Description automatically generated with low confidence">
            <a:extLst>
              <a:ext uri="{FF2B5EF4-FFF2-40B4-BE49-F238E27FC236}">
                <a16:creationId xmlns:a16="http://schemas.microsoft.com/office/drawing/2014/main" xmlns="" id="{36D2BBE1-E276-CCBA-0F83-B6960E37821C}"/>
              </a:ext>
            </a:extLst>
          </p:cNvPr>
          <p:cNvPicPr>
            <a:picLocks noChangeAspect="1"/>
          </p:cNvPicPr>
          <p:nvPr/>
        </p:nvPicPr>
        <p:blipFill rotWithShape="1">
          <a:blip r:embed="rId4"/>
          <a:srcRect l="15537" r="-2" b="-2"/>
          <a:stretch/>
        </p:blipFill>
        <p:spPr>
          <a:xfrm>
            <a:off x="4054251" y="3548348"/>
            <a:ext cx="3721608" cy="2542032"/>
          </a:xfrm>
          <a:prstGeom prst="rect">
            <a:avLst/>
          </a:prstGeom>
        </p:spPr>
      </p:pic>
      <p:pic>
        <p:nvPicPr>
          <p:cNvPr id="1028" name="Picture 4" descr="C:\Users\mhy\Desktop\NGO-MFI Publication\images.jpg"/>
          <p:cNvPicPr>
            <a:picLocks noChangeAspect="1" noChangeArrowheads="1"/>
          </p:cNvPicPr>
          <p:nvPr/>
        </p:nvPicPr>
        <p:blipFill rotWithShape="1">
          <a:blip r:embed="rId5"/>
          <a:srcRect l="9210" r="8857" b="-1"/>
          <a:stretch/>
        </p:blipFill>
        <p:spPr bwMode="auto">
          <a:xfrm>
            <a:off x="7916372" y="3548347"/>
            <a:ext cx="3719192" cy="2542032"/>
          </a:xfrm>
          <a:prstGeom prst="rect">
            <a:avLst/>
          </a:prstGeom>
          <a:noFill/>
        </p:spPr>
      </p:pic>
      <p:sp>
        <p:nvSpPr>
          <p:cNvPr id="15" name="Slide Number Placeholder 14"/>
          <p:cNvSpPr>
            <a:spLocks noGrp="1"/>
          </p:cNvSpPr>
          <p:nvPr>
            <p:ph type="sldNum" sz="quarter" idx="12"/>
          </p:nvPr>
        </p:nvSpPr>
        <p:spPr>
          <a:xfrm>
            <a:off x="4050436" y="6492240"/>
            <a:ext cx="1673087" cy="365125"/>
          </a:xfrm>
        </p:spPr>
        <p:txBody>
          <a:bodyPr vert="horz" lIns="91440" tIns="45720" rIns="91440" bIns="45720" rtlCol="0" anchor="ctr">
            <a:normAutofit/>
          </a:bodyPr>
          <a:lstStyle/>
          <a:p>
            <a:pPr algn="l" defTabSz="914400">
              <a:spcAft>
                <a:spcPts val="600"/>
              </a:spcAft>
            </a:pPr>
            <a:fld id="{D57F1E4F-1CFF-5643-939E-217C01CDF565}" type="slidenum">
              <a:rPr lang="en-US"/>
              <a:pPr algn="l" defTabSz="914400">
                <a:spcAft>
                  <a:spcPts val="600"/>
                </a:spcAft>
              </a:pPr>
              <a:t>22</a:t>
            </a:fld>
            <a:endParaRPr lang="en-US"/>
          </a:p>
        </p:txBody>
      </p:sp>
      <p:sp>
        <p:nvSpPr>
          <p:cNvPr id="16" name="Footer Placeholder 15"/>
          <p:cNvSpPr>
            <a:spLocks noGrp="1"/>
          </p:cNvSpPr>
          <p:nvPr>
            <p:ph type="ftr" sz="quarter" idx="11"/>
          </p:nvPr>
        </p:nvSpPr>
        <p:spPr>
          <a:xfrm>
            <a:off x="5791199" y="6492240"/>
            <a:ext cx="4114800" cy="365125"/>
          </a:xfrm>
        </p:spPr>
        <p:txBody>
          <a:bodyPr vert="horz" lIns="91440" tIns="45720" rIns="91440" bIns="45720" rtlCol="0" anchor="ctr">
            <a:normAutofit/>
          </a:bodyPr>
          <a:lstStyle/>
          <a:p>
            <a:pPr defTabSz="914400">
              <a:spcAft>
                <a:spcPts val="600"/>
              </a:spcAft>
            </a:pPr>
            <a:r>
              <a:rPr lang="en-US" kern="1200" dirty="0">
                <a:solidFill>
                  <a:schemeClr val="tx1">
                    <a:tint val="75000"/>
                  </a:schemeClr>
                </a:solidFill>
                <a:latin typeface="+mn-lt"/>
                <a:ea typeface="+mn-ea"/>
                <a:cs typeface="+mn-cs"/>
              </a:rPr>
              <a:t>Microcredit Regulatory Authority</a:t>
            </a:r>
          </a:p>
        </p:txBody>
      </p:sp>
      <p:sp>
        <p:nvSpPr>
          <p:cNvPr id="14" name="Date Placeholder 13"/>
          <p:cNvSpPr>
            <a:spLocks noGrp="1"/>
          </p:cNvSpPr>
          <p:nvPr>
            <p:ph type="dt" sz="half" idx="10"/>
          </p:nvPr>
        </p:nvSpPr>
        <p:spPr>
          <a:xfrm>
            <a:off x="9973675" y="6492240"/>
            <a:ext cx="1656463" cy="365125"/>
          </a:xfrm>
        </p:spPr>
        <p:txBody>
          <a:bodyPr vert="horz" lIns="91440" tIns="45720" rIns="91440" bIns="45720" rtlCol="0" anchor="ctr">
            <a:normAutofit/>
          </a:bodyPr>
          <a:lstStyle/>
          <a:p>
            <a:pPr algn="r" defTabSz="914400">
              <a:spcAft>
                <a:spcPts val="600"/>
              </a:spcAft>
            </a:pPr>
            <a:fld id="{17D8E770-696B-4D20-8BAA-278CC9CF86C4}" type="datetime1">
              <a:rPr lang="en-US" smtClean="0"/>
              <a:pPr algn="r" defTabSz="914400">
                <a:spcAft>
                  <a:spcPts val="600"/>
                </a:spcAft>
              </a:pPr>
              <a:t>5/3/2023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xmlns="" id="{0FE2D22C-409B-48AF-B24F-7988A8F7F8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90464369-70FA-42AF-948F-80664CA7B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4783" y="349664"/>
            <a:ext cx="5845571" cy="1638377"/>
          </a:xfrm>
        </p:spPr>
        <p:txBody>
          <a:bodyPr anchor="b">
            <a:normAutofit/>
          </a:bodyPr>
          <a:lstStyle/>
          <a:p>
            <a:r>
              <a:rPr lang="en-US" sz="4800" b="1" dirty="0">
                <a:solidFill>
                  <a:srgbClr val="003300"/>
                </a:solidFill>
                <a:effectLst>
                  <a:outerShdw blurRad="38100" dist="38100" dir="2700000" algn="tl">
                    <a:srgbClr val="000000">
                      <a:alpha val="43137"/>
                    </a:srgbClr>
                  </a:outerShdw>
                </a:effectLst>
              </a:rPr>
              <a:t>Background of MRA </a:t>
            </a:r>
            <a:endParaRPr lang="en-US" sz="4800" dirty="0">
              <a:solidFill>
                <a:srgbClr val="003300"/>
              </a:solidFill>
              <a:effectLst>
                <a:outerShdw blurRad="38100" dist="38100" dir="2700000" algn="tl">
                  <a:srgbClr val="000000">
                    <a:alpha val="43137"/>
                  </a:srgbClr>
                </a:outerShdw>
              </a:effectLst>
            </a:endParaRPr>
          </a:p>
        </p:txBody>
      </p:sp>
      <p:sp>
        <p:nvSpPr>
          <p:cNvPr id="87" name="Rectangle 86">
            <a:extLst>
              <a:ext uri="{FF2B5EF4-FFF2-40B4-BE49-F238E27FC236}">
                <a16:creationId xmlns:a16="http://schemas.microsoft.com/office/drawing/2014/main" xmlns="" id="{A648176E-454C-437C-B0FC-9B82FCF32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CC552A98-EF7D-4D42-AB69-066B786AB5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earing glasses&#10;&#10;Description automatically generated with low confidence"/>
          <p:cNvPicPr>
            <a:picLocks noChangeAspect="1"/>
          </p:cNvPicPr>
          <p:nvPr/>
        </p:nvPicPr>
        <p:blipFill rotWithShape="1">
          <a:blip r:embed="rId2">
            <a:extLst>
              <a:ext uri="{28A0092B-C50C-407E-A947-70E740481C1C}">
                <a14:useLocalDpi xmlns:a14="http://schemas.microsoft.com/office/drawing/2010/main" val="0"/>
              </a:ext>
            </a:extLst>
          </a:blip>
          <a:srcRect r="-2" b="1471"/>
          <a:stretch/>
        </p:blipFill>
        <p:spPr>
          <a:xfrm>
            <a:off x="535110" y="627954"/>
            <a:ext cx="4235516" cy="5353373"/>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sp>
        <p:nvSpPr>
          <p:cNvPr id="10" name="Date Placeholder 9"/>
          <p:cNvSpPr>
            <a:spLocks noGrp="1"/>
          </p:cNvSpPr>
          <p:nvPr>
            <p:ph type="dt" sz="half" idx="10"/>
          </p:nvPr>
        </p:nvSpPr>
        <p:spPr>
          <a:xfrm>
            <a:off x="838200" y="6492240"/>
            <a:ext cx="2743200" cy="365125"/>
          </a:xfrm>
        </p:spPr>
        <p:txBody>
          <a:bodyPr>
            <a:normAutofit/>
          </a:bodyPr>
          <a:lstStyle/>
          <a:p>
            <a:pPr>
              <a:spcAft>
                <a:spcPts val="600"/>
              </a:spcAft>
            </a:pPr>
            <a:fld id="{5287D6DE-788D-4978-AF19-B389B0755ABF}" type="datetime1">
              <a:rPr lang="en-US" smtClean="0"/>
              <a:pPr>
                <a:spcAft>
                  <a:spcPts val="600"/>
                </a:spcAft>
              </a:pPr>
              <a:t>5/3/2023</a:t>
            </a:fld>
            <a:endParaRPr lang="en-US"/>
          </a:p>
        </p:txBody>
      </p:sp>
      <p:sp>
        <p:nvSpPr>
          <p:cNvPr id="11" name="Footer Placeholder 10"/>
          <p:cNvSpPr>
            <a:spLocks noGrp="1"/>
          </p:cNvSpPr>
          <p:nvPr>
            <p:ph type="ftr" sz="quarter" idx="11"/>
          </p:nvPr>
        </p:nvSpPr>
        <p:spPr>
          <a:xfrm>
            <a:off x="4038600" y="6492240"/>
            <a:ext cx="4114800" cy="365125"/>
          </a:xfrm>
        </p:spPr>
        <p:txBody>
          <a:bodyPr>
            <a:normAutofit/>
          </a:bodyPr>
          <a:lstStyle/>
          <a:p>
            <a:pPr>
              <a:spcAft>
                <a:spcPts val="600"/>
              </a:spcAft>
            </a:pPr>
            <a:r>
              <a:rPr lang="en-US"/>
              <a:t>Microcredit Regulatory Authority</a:t>
            </a:r>
          </a:p>
        </p:txBody>
      </p:sp>
      <p:sp>
        <p:nvSpPr>
          <p:cNvPr id="8" name="Slide Number Placeholder 7"/>
          <p:cNvSpPr>
            <a:spLocks noGrp="1"/>
          </p:cNvSpPr>
          <p:nvPr>
            <p:ph type="sldNum" sz="quarter" idx="12"/>
          </p:nvPr>
        </p:nvSpPr>
        <p:spPr>
          <a:xfrm>
            <a:off x="8610600" y="6492240"/>
            <a:ext cx="2743200" cy="365125"/>
          </a:xfrm>
        </p:spPr>
        <p:txBody>
          <a:bodyPr>
            <a:normAutofit/>
          </a:bodyPr>
          <a:lstStyle/>
          <a:p>
            <a:pPr>
              <a:spcAft>
                <a:spcPts val="600"/>
              </a:spcAft>
            </a:pPr>
            <a:fld id="{3B2DE433-8ADA-4625-98A0-55B4958AF24D}" type="slidenum">
              <a:rPr lang="en-US"/>
              <a:pPr>
                <a:spcAft>
                  <a:spcPts val="600"/>
                </a:spcAft>
              </a:pPr>
              <a:t>3</a:t>
            </a:fld>
            <a:endParaRPr lang="en-US"/>
          </a:p>
        </p:txBody>
      </p:sp>
      <p:graphicFrame>
        <p:nvGraphicFramePr>
          <p:cNvPr id="36" name="Content Placeholder 2">
            <a:extLst>
              <a:ext uri="{FF2B5EF4-FFF2-40B4-BE49-F238E27FC236}">
                <a16:creationId xmlns:a16="http://schemas.microsoft.com/office/drawing/2014/main" xmlns="" id="{457532C7-E5E3-13BB-D923-11A4BC7315CA}"/>
              </a:ext>
            </a:extLst>
          </p:cNvPr>
          <p:cNvGraphicFramePr>
            <a:graphicFrameLocks noGrp="1"/>
          </p:cNvGraphicFramePr>
          <p:nvPr>
            <p:ph idx="1"/>
            <p:extLst>
              <p:ext uri="{D42A27DB-BD31-4B8C-83A1-F6EECF244321}">
                <p14:modId xmlns:p14="http://schemas.microsoft.com/office/powerpoint/2010/main" val="1466619864"/>
              </p:ext>
            </p:extLst>
          </p:nvPr>
        </p:nvGraphicFramePr>
        <p:xfrm>
          <a:off x="5766262" y="2620641"/>
          <a:ext cx="5837750" cy="3023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722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117600" y="392113"/>
            <a:ext cx="11074400" cy="685800"/>
          </a:xfrm>
        </p:spPr>
        <p:txBody>
          <a:bodyPr anchor="ctr">
            <a:noAutofit/>
          </a:bodyPr>
          <a:lstStyle/>
          <a:p>
            <a:pPr algn="ctr"/>
            <a:r>
              <a:rPr lang="en-US" sz="3200" b="1" dirty="0">
                <a:solidFill>
                  <a:schemeClr val="accent2"/>
                </a:solidFill>
              </a:rPr>
              <a:t>Licensing Information </a:t>
            </a:r>
          </a:p>
        </p:txBody>
      </p:sp>
      <p:sp>
        <p:nvSpPr>
          <p:cNvPr id="17411" name="AutoShape 4"/>
          <p:cNvSpPr>
            <a:spLocks noChangeArrowheads="1"/>
          </p:cNvSpPr>
          <p:nvPr/>
        </p:nvSpPr>
        <p:spPr bwMode="auto">
          <a:xfrm>
            <a:off x="1219200" y="2133600"/>
            <a:ext cx="2844800" cy="838200"/>
          </a:xfrm>
          <a:prstGeom prst="flowChartAlternateProcess">
            <a:avLst/>
          </a:prstGeom>
          <a:solidFill>
            <a:schemeClr val="accent3">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64A2">
                    <a:lumMod val="10000"/>
                  </a:srgbClr>
                </a:solidFill>
                <a:effectLst/>
                <a:uLnTx/>
                <a:uFillTx/>
                <a:latin typeface="Calibri"/>
                <a:ea typeface="+mn-ea"/>
                <a:cs typeface="+mn-cs"/>
              </a:rPr>
              <a:t>In  1</a:t>
            </a:r>
            <a:r>
              <a:rPr kumimoji="0" lang="en-US" sz="2400" b="1" i="0" u="none" strike="noStrike" kern="1200" cap="none" spc="0" normalizeH="0" baseline="30000" noProof="0" dirty="0">
                <a:ln>
                  <a:noFill/>
                </a:ln>
                <a:solidFill>
                  <a:srgbClr val="8064A2">
                    <a:lumMod val="10000"/>
                  </a:srgbClr>
                </a:solidFill>
                <a:effectLst/>
                <a:uLnTx/>
                <a:uFillTx/>
                <a:latin typeface="Calibri"/>
                <a:ea typeface="+mn-ea"/>
                <a:cs typeface="+mn-cs"/>
              </a:rPr>
              <a:t>st</a:t>
            </a:r>
            <a:r>
              <a:rPr kumimoji="0" lang="en-US" sz="2400" b="1" i="0" u="none" strike="noStrike" kern="1200" cap="none" spc="0" normalizeH="0" baseline="0" noProof="0" dirty="0">
                <a:ln>
                  <a:noFill/>
                </a:ln>
                <a:solidFill>
                  <a:srgbClr val="8064A2">
                    <a:lumMod val="10000"/>
                  </a:srgbClr>
                </a:solidFill>
                <a:effectLst/>
                <a:uLnTx/>
                <a:uFillTx/>
                <a:latin typeface="Calibri"/>
                <a:ea typeface="+mn-ea"/>
                <a:cs typeface="+mn-cs"/>
              </a:rPr>
              <a:t> Phase</a:t>
            </a:r>
            <a:endParaRPr kumimoji="0" lang="en-US" sz="2400" b="0" i="0" u="none" strike="noStrike" kern="1200" cap="none" spc="0" normalizeH="0" baseline="0" noProof="0" dirty="0">
              <a:ln>
                <a:noFill/>
              </a:ln>
              <a:solidFill>
                <a:srgbClr val="8064A2">
                  <a:lumMod val="1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smtClean="0">
                <a:ln>
                  <a:noFill/>
                </a:ln>
                <a:solidFill>
                  <a:srgbClr val="8064A2">
                    <a:lumMod val="10000"/>
                  </a:srgbClr>
                </a:solidFill>
                <a:effectLst/>
                <a:uLnTx/>
                <a:uFillTx/>
                <a:latin typeface="Times New Roman" pitchFamily="18" charset="0"/>
                <a:ea typeface="+mn-ea"/>
                <a:cs typeface="Times New Roman" pitchFamily="18" charset="0"/>
              </a:rPr>
              <a:t>4243 (In 2006 )</a:t>
            </a:r>
            <a:endParaRPr kumimoji="0" lang="en-US" sz="24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endParaRPr>
          </a:p>
        </p:txBody>
      </p:sp>
      <p:sp>
        <p:nvSpPr>
          <p:cNvPr id="17412" name="AutoShape 5"/>
          <p:cNvSpPr>
            <a:spLocks noChangeArrowheads="1"/>
          </p:cNvSpPr>
          <p:nvPr/>
        </p:nvSpPr>
        <p:spPr bwMode="auto">
          <a:xfrm rot="10800000" flipV="1">
            <a:off x="2844800" y="3124200"/>
            <a:ext cx="2032000" cy="685800"/>
          </a:xfrm>
          <a:prstGeom prst="flowChartAlternateProcess">
            <a:avLst/>
          </a:prstGeom>
          <a:solidFill>
            <a:srgbClr val="92D050"/>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Calibri"/>
                <a:ea typeface="+mn-ea"/>
                <a:cs typeface="+mn-cs"/>
              </a:rPr>
              <a:t>License Issued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760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p:txBody>
      </p:sp>
      <p:sp>
        <p:nvSpPr>
          <p:cNvPr id="17413" name="AutoShape 6"/>
          <p:cNvSpPr>
            <a:spLocks noChangeArrowheads="1"/>
          </p:cNvSpPr>
          <p:nvPr/>
        </p:nvSpPr>
        <p:spPr bwMode="auto">
          <a:xfrm>
            <a:off x="1" y="3200400"/>
            <a:ext cx="2336801" cy="685800"/>
          </a:xfrm>
          <a:prstGeom prst="flowChartAlternateProcess">
            <a:avLst/>
          </a:prstGeom>
          <a:solidFill>
            <a:srgbClr val="FFC000"/>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064A2">
                    <a:lumMod val="10000"/>
                  </a:srgbClr>
                </a:solidFill>
                <a:effectLst/>
                <a:uLnTx/>
                <a:uFillTx/>
                <a:latin typeface="Calibri"/>
                <a:ea typeface="+mn-ea"/>
                <a:cs typeface="+mn-cs"/>
              </a:rPr>
              <a:t>Applications rejected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rPr>
              <a:t>=</a:t>
            </a:r>
            <a:r>
              <a:rPr kumimoji="0" lang="en-US" sz="20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rPr>
              <a:t> 3483</a:t>
            </a:r>
          </a:p>
        </p:txBody>
      </p:sp>
      <p:sp>
        <p:nvSpPr>
          <p:cNvPr id="22535" name="AutoShape 10"/>
          <p:cNvSpPr>
            <a:spLocks noChangeArrowheads="1"/>
          </p:cNvSpPr>
          <p:nvPr/>
        </p:nvSpPr>
        <p:spPr bwMode="auto">
          <a:xfrm rot="16067845" flipH="1">
            <a:off x="572092" y="2579159"/>
            <a:ext cx="684617" cy="57494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87 h 21600"/>
              <a:gd name="T14" fmla="*/ 19957 w 21600"/>
              <a:gd name="T15" fmla="*/ 8071 h 21600"/>
            </a:gdLst>
            <a:ahLst/>
            <a:cxnLst>
              <a:cxn ang="T8">
                <a:pos x="T0" y="T1"/>
              </a:cxn>
              <a:cxn ang="T9">
                <a:pos x="T2" y="T3"/>
              </a:cxn>
              <a:cxn ang="T10">
                <a:pos x="T4" y="T5"/>
              </a:cxn>
              <a:cxn ang="T11">
                <a:pos x="T6" y="T7"/>
              </a:cxn>
            </a:cxnLst>
            <a:rect l="T12" t="T13" r="T14" b="T15"/>
            <a:pathLst>
              <a:path w="21600" h="21600">
                <a:moveTo>
                  <a:pt x="21600" y="6079"/>
                </a:moveTo>
                <a:lnTo>
                  <a:pt x="16585" y="0"/>
                </a:lnTo>
                <a:lnTo>
                  <a:pt x="16585" y="4087"/>
                </a:lnTo>
                <a:lnTo>
                  <a:pt x="12427" y="4087"/>
                </a:lnTo>
                <a:cubicBezTo>
                  <a:pt x="5564" y="4087"/>
                  <a:pt x="0" y="7701"/>
                  <a:pt x="0" y="12158"/>
                </a:cubicBezTo>
                <a:lnTo>
                  <a:pt x="0" y="21600"/>
                </a:lnTo>
                <a:lnTo>
                  <a:pt x="4072" y="21600"/>
                </a:lnTo>
                <a:lnTo>
                  <a:pt x="4072" y="12158"/>
                </a:lnTo>
                <a:cubicBezTo>
                  <a:pt x="4072" y="9901"/>
                  <a:pt x="7813" y="8071"/>
                  <a:pt x="12427" y="8071"/>
                </a:cubicBezTo>
                <a:lnTo>
                  <a:pt x="16585" y="8071"/>
                </a:lnTo>
                <a:lnTo>
                  <a:pt x="16585" y="12158"/>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538" name="Footer Placeholder 9"/>
          <p:cNvSpPr txBox="1">
            <a:spLocks/>
          </p:cNvSpPr>
          <p:nvPr/>
        </p:nvSpPr>
        <p:spPr bwMode="auto">
          <a:xfrm>
            <a:off x="11379200" y="76200"/>
            <a:ext cx="711200" cy="307975"/>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AutoShape 4"/>
          <p:cNvSpPr>
            <a:spLocks noChangeArrowheads="1"/>
          </p:cNvSpPr>
          <p:nvPr/>
        </p:nvSpPr>
        <p:spPr bwMode="auto">
          <a:xfrm>
            <a:off x="4368800" y="2133600"/>
            <a:ext cx="3149600" cy="762000"/>
          </a:xfrm>
          <a:prstGeom prst="flowChartAlternateProcess">
            <a:avLst/>
          </a:prstGeom>
          <a:solidFill>
            <a:schemeClr val="accent6">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064A2">
                    <a:lumMod val="10000"/>
                  </a:srgbClr>
                </a:solidFill>
                <a:effectLst/>
                <a:uLnTx/>
                <a:uFillTx/>
                <a:latin typeface="Calibri"/>
                <a:ea typeface="+mn-ea"/>
                <a:cs typeface="+mn-cs"/>
              </a:rPr>
              <a:t>In 2</a:t>
            </a:r>
            <a:r>
              <a:rPr kumimoji="0" lang="en-US" sz="2000" b="1" i="0" u="none" strike="noStrike" kern="1200" cap="none" spc="0" normalizeH="0" baseline="30000" noProof="0" dirty="0">
                <a:ln>
                  <a:noFill/>
                </a:ln>
                <a:solidFill>
                  <a:srgbClr val="8064A2">
                    <a:lumMod val="10000"/>
                  </a:srgbClr>
                </a:solidFill>
                <a:effectLst/>
                <a:uLnTx/>
                <a:uFillTx/>
                <a:latin typeface="Calibri"/>
                <a:ea typeface="+mn-ea"/>
                <a:cs typeface="+mn-cs"/>
              </a:rPr>
              <a:t>nd</a:t>
            </a:r>
            <a:r>
              <a:rPr kumimoji="0" lang="en-US" sz="2000" b="1" i="0" u="none" strike="noStrike" kern="1200" cap="none" spc="0" normalizeH="0" baseline="0" noProof="0" dirty="0">
                <a:ln>
                  <a:noFill/>
                </a:ln>
                <a:solidFill>
                  <a:srgbClr val="8064A2">
                    <a:lumMod val="10000"/>
                  </a:srgbClr>
                </a:solidFill>
                <a:effectLst/>
                <a:uLnTx/>
                <a:uFillTx/>
                <a:latin typeface="Calibri"/>
                <a:ea typeface="+mn-ea"/>
                <a:cs typeface="+mn-cs"/>
              </a:rPr>
              <a:t>  Phase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smtClean="0">
                <a:ln>
                  <a:noFill/>
                </a:ln>
                <a:solidFill>
                  <a:srgbClr val="8064A2">
                    <a:lumMod val="10000"/>
                  </a:srgbClr>
                </a:solidFill>
                <a:effectLst/>
                <a:uLnTx/>
                <a:uFillTx/>
                <a:latin typeface="Times New Roman" pitchFamily="18" charset="0"/>
                <a:ea typeface="+mn-ea"/>
                <a:cs typeface="Times New Roman" pitchFamily="18" charset="0"/>
              </a:rPr>
              <a:t>1212</a:t>
            </a:r>
            <a:r>
              <a:rPr kumimoji="0" lang="en-US" sz="2000" b="1" i="0" u="none" strike="noStrike" kern="1200" cap="none" spc="0" normalizeH="0" noProof="0" dirty="0" smtClean="0">
                <a:ln>
                  <a:noFill/>
                </a:ln>
                <a:solidFill>
                  <a:srgbClr val="8064A2">
                    <a:lumMod val="10000"/>
                  </a:srgbClr>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smtClean="0">
                <a:ln>
                  <a:noFill/>
                </a:ln>
                <a:solidFill>
                  <a:srgbClr val="8064A2">
                    <a:lumMod val="10000"/>
                  </a:srgbClr>
                </a:solidFill>
                <a:effectLst/>
                <a:uLnTx/>
                <a:uFillTx/>
                <a:latin typeface="Times New Roman" pitchFamily="18" charset="0"/>
                <a:ea typeface="+mn-ea"/>
                <a:cs typeface="Times New Roman" pitchFamily="18" charset="0"/>
              </a:rPr>
              <a:t>(In 2012)</a:t>
            </a:r>
            <a:endParaRPr kumimoji="0" lang="en-US" sz="20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endParaRPr>
          </a:p>
        </p:txBody>
      </p:sp>
      <p:sp>
        <p:nvSpPr>
          <p:cNvPr id="13" name="AutoShape 4"/>
          <p:cNvSpPr>
            <a:spLocks noChangeArrowheads="1"/>
          </p:cNvSpPr>
          <p:nvPr/>
        </p:nvSpPr>
        <p:spPr bwMode="auto">
          <a:xfrm>
            <a:off x="3860800" y="1150556"/>
            <a:ext cx="4267200" cy="990600"/>
          </a:xfrm>
          <a:prstGeom prst="flowChartAlternateProcess">
            <a:avLst/>
          </a:prstGeom>
          <a:solidFill>
            <a:schemeClr val="accent5">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rPr>
              <a:t>Total Applications Received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rPr>
              <a:t>= </a:t>
            </a:r>
            <a:r>
              <a:rPr lang="en-US" b="1" dirty="0" smtClean="0">
                <a:solidFill>
                  <a:srgbClr val="8064A2">
                    <a:lumMod val="10000"/>
                  </a:srgbClr>
                </a:solidFill>
                <a:latin typeface="Times New Roman" pitchFamily="18" charset="0"/>
                <a:cs typeface="Times New Roman" pitchFamily="18" charset="0"/>
              </a:rPr>
              <a:t>6587</a:t>
            </a:r>
            <a:endParaRPr kumimoji="0" lang="en-US" sz="18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endParaRPr>
          </a:p>
        </p:txBody>
      </p:sp>
      <p:sp>
        <p:nvSpPr>
          <p:cNvPr id="28" name="AutoShape 10"/>
          <p:cNvSpPr>
            <a:spLocks noChangeArrowheads="1"/>
          </p:cNvSpPr>
          <p:nvPr/>
        </p:nvSpPr>
        <p:spPr bwMode="auto">
          <a:xfrm rot="16200000" flipH="1" flipV="1">
            <a:off x="3683000" y="2514600"/>
            <a:ext cx="7620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87 h 21600"/>
              <a:gd name="T14" fmla="*/ 19957 w 21600"/>
              <a:gd name="T15" fmla="*/ 8071 h 21600"/>
            </a:gdLst>
            <a:ahLst/>
            <a:cxnLst>
              <a:cxn ang="T8">
                <a:pos x="T0" y="T1"/>
              </a:cxn>
              <a:cxn ang="T9">
                <a:pos x="T2" y="T3"/>
              </a:cxn>
              <a:cxn ang="T10">
                <a:pos x="T4" y="T5"/>
              </a:cxn>
              <a:cxn ang="T11">
                <a:pos x="T6" y="T7"/>
              </a:cxn>
            </a:cxnLst>
            <a:rect l="T12" t="T13" r="T14" b="T15"/>
            <a:pathLst>
              <a:path w="21600" h="21600">
                <a:moveTo>
                  <a:pt x="21600" y="6079"/>
                </a:moveTo>
                <a:lnTo>
                  <a:pt x="16585" y="0"/>
                </a:lnTo>
                <a:lnTo>
                  <a:pt x="16585" y="4087"/>
                </a:lnTo>
                <a:lnTo>
                  <a:pt x="12427" y="4087"/>
                </a:lnTo>
                <a:cubicBezTo>
                  <a:pt x="5564" y="4087"/>
                  <a:pt x="0" y="7701"/>
                  <a:pt x="0" y="12158"/>
                </a:cubicBezTo>
                <a:lnTo>
                  <a:pt x="0" y="21600"/>
                </a:lnTo>
                <a:lnTo>
                  <a:pt x="4072" y="21600"/>
                </a:lnTo>
                <a:lnTo>
                  <a:pt x="4072" y="12158"/>
                </a:lnTo>
                <a:cubicBezTo>
                  <a:pt x="4072" y="9901"/>
                  <a:pt x="7813" y="8071"/>
                  <a:pt x="12427" y="8071"/>
                </a:cubicBezTo>
                <a:lnTo>
                  <a:pt x="16585" y="8071"/>
                </a:lnTo>
                <a:lnTo>
                  <a:pt x="16585" y="12158"/>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AutoShape 6"/>
          <p:cNvSpPr>
            <a:spLocks noChangeArrowheads="1"/>
          </p:cNvSpPr>
          <p:nvPr/>
        </p:nvSpPr>
        <p:spPr bwMode="auto">
          <a:xfrm>
            <a:off x="6807200" y="3810000"/>
            <a:ext cx="2438400" cy="533400"/>
          </a:xfrm>
          <a:prstGeom prst="flowChartAlternateProcess">
            <a:avLst/>
          </a:prstGeom>
          <a:solidFill>
            <a:srgbClr val="FFC000"/>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064A2">
                    <a:lumMod val="10000"/>
                  </a:srgbClr>
                </a:solidFill>
                <a:effectLst/>
                <a:uLnTx/>
                <a:uFillTx/>
                <a:latin typeface="Calibri"/>
                <a:ea typeface="+mn-ea"/>
                <a:cs typeface="+mn-cs"/>
              </a:rPr>
              <a:t>Applications rejected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smtClean="0">
                <a:ln>
                  <a:noFill/>
                </a:ln>
                <a:solidFill>
                  <a:srgbClr val="8064A2">
                    <a:lumMod val="10000"/>
                  </a:srgbClr>
                </a:solidFill>
                <a:effectLst/>
                <a:uLnTx/>
                <a:uFillTx/>
                <a:latin typeface="Times New Roman" pitchFamily="18" charset="0"/>
                <a:ea typeface="+mn-ea"/>
                <a:cs typeface="Times New Roman" pitchFamily="18" charset="0"/>
              </a:rPr>
              <a:t>1091</a:t>
            </a:r>
            <a:endParaRPr kumimoji="0" lang="en-US" sz="20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endParaRPr>
          </a:p>
        </p:txBody>
      </p:sp>
      <p:sp>
        <p:nvSpPr>
          <p:cNvPr id="21" name="AutoShape 5"/>
          <p:cNvSpPr>
            <a:spLocks noChangeArrowheads="1"/>
          </p:cNvSpPr>
          <p:nvPr/>
        </p:nvSpPr>
        <p:spPr bwMode="auto">
          <a:xfrm rot="10800000" flipV="1">
            <a:off x="1422400" y="5181600"/>
            <a:ext cx="5791200" cy="609600"/>
          </a:xfrm>
          <a:prstGeom prst="flowChartAlternateProcess">
            <a:avLst/>
          </a:prstGeom>
          <a:solidFill>
            <a:srgbClr val="FF0000"/>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8064A2">
                  <a:lumMod val="1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License Canceled  for  noncompliance </a:t>
            </a:r>
            <a:r>
              <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r>
              <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151</a:t>
            </a:r>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p:txBody>
      </p:sp>
      <p:sp>
        <p:nvSpPr>
          <p:cNvPr id="22" name="AutoShape 10"/>
          <p:cNvSpPr>
            <a:spLocks noChangeArrowheads="1"/>
          </p:cNvSpPr>
          <p:nvPr/>
        </p:nvSpPr>
        <p:spPr bwMode="auto">
          <a:xfrm rot="16200000" flipH="1" flipV="1">
            <a:off x="7023100" y="2984500"/>
            <a:ext cx="1295400" cy="508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87 h 21600"/>
              <a:gd name="T14" fmla="*/ 19957 w 21600"/>
              <a:gd name="T15" fmla="*/ 8071 h 21600"/>
            </a:gdLst>
            <a:ahLst/>
            <a:cxnLst>
              <a:cxn ang="T8">
                <a:pos x="T0" y="T1"/>
              </a:cxn>
              <a:cxn ang="T9">
                <a:pos x="T2" y="T3"/>
              </a:cxn>
              <a:cxn ang="T10">
                <a:pos x="T4" y="T5"/>
              </a:cxn>
              <a:cxn ang="T11">
                <a:pos x="T6" y="T7"/>
              </a:cxn>
            </a:cxnLst>
            <a:rect l="T12" t="T13" r="T14" b="T15"/>
            <a:pathLst>
              <a:path w="21600" h="21600">
                <a:moveTo>
                  <a:pt x="21600" y="6079"/>
                </a:moveTo>
                <a:lnTo>
                  <a:pt x="16585" y="0"/>
                </a:lnTo>
                <a:lnTo>
                  <a:pt x="16585" y="4087"/>
                </a:lnTo>
                <a:lnTo>
                  <a:pt x="12427" y="4087"/>
                </a:lnTo>
                <a:cubicBezTo>
                  <a:pt x="5564" y="4087"/>
                  <a:pt x="0" y="7701"/>
                  <a:pt x="0" y="12158"/>
                </a:cubicBezTo>
                <a:lnTo>
                  <a:pt x="0" y="21600"/>
                </a:lnTo>
                <a:lnTo>
                  <a:pt x="4072" y="21600"/>
                </a:lnTo>
                <a:lnTo>
                  <a:pt x="4072" y="12158"/>
                </a:lnTo>
                <a:cubicBezTo>
                  <a:pt x="4072" y="9901"/>
                  <a:pt x="7813" y="8071"/>
                  <a:pt x="12427" y="8071"/>
                </a:cubicBezTo>
                <a:lnTo>
                  <a:pt x="16585" y="8071"/>
                </a:lnTo>
                <a:lnTo>
                  <a:pt x="16585" y="12158"/>
                </a:lnTo>
                <a:close/>
              </a:path>
            </a:pathLst>
          </a:custGeom>
          <a:solidFill>
            <a:srgbClr val="FFC0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AutoShape 10"/>
          <p:cNvSpPr>
            <a:spLocks noChangeArrowheads="1"/>
          </p:cNvSpPr>
          <p:nvPr/>
        </p:nvSpPr>
        <p:spPr bwMode="auto">
          <a:xfrm rot="16200000" flipH="1" flipV="1">
            <a:off x="5564789" y="3731611"/>
            <a:ext cx="533400" cy="69017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87 h 21600"/>
              <a:gd name="T14" fmla="*/ 19957 w 21600"/>
              <a:gd name="T15" fmla="*/ 8071 h 21600"/>
            </a:gdLst>
            <a:ahLst/>
            <a:cxnLst>
              <a:cxn ang="T8">
                <a:pos x="T0" y="T1"/>
              </a:cxn>
              <a:cxn ang="T9">
                <a:pos x="T2" y="T3"/>
              </a:cxn>
              <a:cxn ang="T10">
                <a:pos x="T4" y="T5"/>
              </a:cxn>
              <a:cxn ang="T11">
                <a:pos x="T6" y="T7"/>
              </a:cxn>
            </a:cxnLst>
            <a:rect l="T12" t="T13" r="T14" b="T15"/>
            <a:pathLst>
              <a:path w="21600" h="21600">
                <a:moveTo>
                  <a:pt x="21600" y="6079"/>
                </a:moveTo>
                <a:lnTo>
                  <a:pt x="16585" y="0"/>
                </a:lnTo>
                <a:lnTo>
                  <a:pt x="16585" y="4087"/>
                </a:lnTo>
                <a:lnTo>
                  <a:pt x="12427" y="4087"/>
                </a:lnTo>
                <a:cubicBezTo>
                  <a:pt x="5564" y="4087"/>
                  <a:pt x="0" y="7701"/>
                  <a:pt x="0" y="12158"/>
                </a:cubicBezTo>
                <a:lnTo>
                  <a:pt x="0" y="21600"/>
                </a:lnTo>
                <a:lnTo>
                  <a:pt x="4072" y="21600"/>
                </a:lnTo>
                <a:lnTo>
                  <a:pt x="4072" y="12158"/>
                </a:lnTo>
                <a:cubicBezTo>
                  <a:pt x="4072" y="9901"/>
                  <a:pt x="7813" y="8071"/>
                  <a:pt x="12427" y="8071"/>
                </a:cubicBezTo>
                <a:lnTo>
                  <a:pt x="16585" y="8071"/>
                </a:lnTo>
                <a:lnTo>
                  <a:pt x="16585" y="12158"/>
                </a:lnTo>
                <a:close/>
              </a:path>
            </a:pathLst>
          </a:custGeom>
          <a:solidFill>
            <a:srgbClr val="FFC0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AutoShape 10"/>
          <p:cNvSpPr>
            <a:spLocks noChangeArrowheads="1"/>
          </p:cNvSpPr>
          <p:nvPr/>
        </p:nvSpPr>
        <p:spPr bwMode="auto">
          <a:xfrm rot="16200000" flipH="1" flipV="1">
            <a:off x="4419600" y="4521200"/>
            <a:ext cx="304800" cy="1016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87 h 21600"/>
              <a:gd name="T14" fmla="*/ 19957 w 21600"/>
              <a:gd name="T15" fmla="*/ 8071 h 21600"/>
            </a:gdLst>
            <a:ahLst/>
            <a:cxnLst>
              <a:cxn ang="T8">
                <a:pos x="T0" y="T1"/>
              </a:cxn>
              <a:cxn ang="T9">
                <a:pos x="T2" y="T3"/>
              </a:cxn>
              <a:cxn ang="T10">
                <a:pos x="T4" y="T5"/>
              </a:cxn>
              <a:cxn ang="T11">
                <a:pos x="T6" y="T7"/>
              </a:cxn>
            </a:cxnLst>
            <a:rect l="T12" t="T13" r="T14" b="T15"/>
            <a:pathLst>
              <a:path w="21600" h="21600">
                <a:moveTo>
                  <a:pt x="21600" y="6079"/>
                </a:moveTo>
                <a:lnTo>
                  <a:pt x="16585" y="0"/>
                </a:lnTo>
                <a:lnTo>
                  <a:pt x="16585" y="4087"/>
                </a:lnTo>
                <a:lnTo>
                  <a:pt x="12427" y="4087"/>
                </a:lnTo>
                <a:cubicBezTo>
                  <a:pt x="5564" y="4087"/>
                  <a:pt x="0" y="7701"/>
                  <a:pt x="0" y="12158"/>
                </a:cubicBezTo>
                <a:lnTo>
                  <a:pt x="0" y="21600"/>
                </a:lnTo>
                <a:lnTo>
                  <a:pt x="4072" y="21600"/>
                </a:lnTo>
                <a:lnTo>
                  <a:pt x="4072" y="12158"/>
                </a:lnTo>
                <a:cubicBezTo>
                  <a:pt x="4072" y="9901"/>
                  <a:pt x="7813" y="8071"/>
                  <a:pt x="12427" y="8071"/>
                </a:cubicBezTo>
                <a:lnTo>
                  <a:pt x="16585" y="8071"/>
                </a:lnTo>
                <a:lnTo>
                  <a:pt x="16585" y="12158"/>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AutoShape 5"/>
          <p:cNvSpPr>
            <a:spLocks noChangeArrowheads="1"/>
          </p:cNvSpPr>
          <p:nvPr/>
        </p:nvSpPr>
        <p:spPr bwMode="auto">
          <a:xfrm rot="10800000" flipV="1">
            <a:off x="10072048" y="5791200"/>
            <a:ext cx="2119952" cy="838200"/>
          </a:xfrm>
          <a:prstGeom prst="flowChartAlternateProcess">
            <a:avLst/>
          </a:prstGeom>
          <a:solidFill>
            <a:srgbClr val="14AC52"/>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F2AB1"/>
                </a:solidFill>
                <a:effectLst/>
                <a:uLnTx/>
                <a:uFillTx/>
                <a:latin typeface="Calibri"/>
                <a:ea typeface="+mn-ea"/>
                <a:cs typeface="+mn-cs"/>
              </a:rPr>
              <a:t> Primary </a:t>
            </a:r>
            <a:endParaRPr kumimoji="0" lang="en-US" sz="1400" b="1" i="0" u="none" strike="noStrike" kern="1200" cap="none" spc="0" normalizeH="0" baseline="0" noProof="0" dirty="0">
              <a:ln>
                <a:noFill/>
              </a:ln>
              <a:solidFill>
                <a:srgbClr val="0F2AB1"/>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F2AB1"/>
                </a:solidFill>
                <a:latin typeface="Calibri"/>
              </a:rPr>
              <a:t>Approvals</a:t>
            </a:r>
            <a:endParaRPr kumimoji="0" lang="en-US" sz="1400" b="1" i="0" u="none" strike="noStrike" kern="1200" cap="none" spc="0" normalizeH="0" baseline="0" noProof="0" dirty="0">
              <a:ln>
                <a:noFill/>
              </a:ln>
              <a:solidFill>
                <a:srgbClr val="0F2AB1"/>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F2AB1"/>
                </a:solidFill>
                <a:effectLst/>
                <a:uLnTx/>
                <a:uFillTx/>
                <a:latin typeface="Times New Roman" pitchFamily="18" charset="0"/>
                <a:ea typeface="+mn-ea"/>
                <a:cs typeface="Times New Roman" pitchFamily="18" charset="0"/>
              </a:rPr>
              <a:t>=</a:t>
            </a:r>
            <a:r>
              <a:rPr lang="en-US" sz="3200" b="1" dirty="0" smtClean="0">
                <a:solidFill>
                  <a:srgbClr val="0F2AB1"/>
                </a:solidFill>
                <a:latin typeface="Times New Roman" pitchFamily="18" charset="0"/>
                <a:cs typeface="Times New Roman" pitchFamily="18" charset="0"/>
              </a:rPr>
              <a:t> 294</a:t>
            </a:r>
            <a:endParaRPr kumimoji="0" lang="en-US" sz="3200" b="1" i="0" u="none" strike="noStrike" kern="1200" cap="none" spc="0" normalizeH="0" baseline="0" noProof="0" dirty="0">
              <a:ln>
                <a:noFill/>
              </a:ln>
              <a:solidFill>
                <a:srgbClr val="0F2AB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p:txBody>
      </p:sp>
      <p:sp>
        <p:nvSpPr>
          <p:cNvPr id="30" name="AutoShape 5"/>
          <p:cNvSpPr>
            <a:spLocks noChangeArrowheads="1"/>
          </p:cNvSpPr>
          <p:nvPr/>
        </p:nvSpPr>
        <p:spPr bwMode="auto">
          <a:xfrm rot="10800000" flipV="1">
            <a:off x="5181600" y="3124200"/>
            <a:ext cx="2336800" cy="685800"/>
          </a:xfrm>
          <a:prstGeom prst="flowChartAlternateProcess">
            <a:avLst/>
          </a:prstGeom>
          <a:solidFill>
            <a:srgbClr val="14AC52"/>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Calibri"/>
                <a:ea typeface="+mn-ea"/>
                <a:cs typeface="+mn-cs"/>
              </a:rPr>
              <a:t>License</a:t>
            </a:r>
            <a:r>
              <a:rPr kumimoji="0" lang="en-US" sz="1400" b="1" i="0" u="none" strike="noStrike" kern="1200" cap="none" spc="0" normalizeH="0" noProof="0" dirty="0" smtClean="0">
                <a:ln>
                  <a:noFill/>
                </a:ln>
                <a:solidFill>
                  <a:schemeClr val="tx1"/>
                </a:solidFill>
                <a:effectLst/>
                <a:uLnTx/>
                <a:uFillTx/>
                <a:latin typeface="Calibri"/>
                <a:ea typeface="+mn-ea"/>
                <a:cs typeface="+mn-cs"/>
              </a:rPr>
              <a:t> Issued</a:t>
            </a:r>
            <a:r>
              <a:rPr kumimoji="0" lang="en-US" sz="1400" b="1" i="0" u="none" strike="noStrike" kern="1200" cap="none" spc="0" normalizeH="0" baseline="0" noProof="0" dirty="0" smtClean="0">
                <a:ln>
                  <a:noFill/>
                </a:ln>
                <a:solidFill>
                  <a:schemeClr val="tx1"/>
                </a:solidFill>
                <a:effectLst/>
                <a:uLnTx/>
                <a:uFillTx/>
                <a:latin typeface="Calibri"/>
                <a:ea typeface="+mn-ea"/>
                <a:cs typeface="+mn-cs"/>
              </a:rPr>
              <a:t> </a:t>
            </a:r>
            <a:r>
              <a:rPr kumimoji="0" lang="en-US" sz="1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121</a:t>
            </a:r>
            <a:endParaRPr kumimoji="0" lang="en-US" sz="2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p:txBody>
      </p:sp>
      <p:sp>
        <p:nvSpPr>
          <p:cNvPr id="35" name="AutoShape 5"/>
          <p:cNvSpPr>
            <a:spLocks noChangeArrowheads="1"/>
          </p:cNvSpPr>
          <p:nvPr/>
        </p:nvSpPr>
        <p:spPr bwMode="auto">
          <a:xfrm rot="10800000" flipV="1">
            <a:off x="3352800" y="6096000"/>
            <a:ext cx="5181600" cy="533400"/>
          </a:xfrm>
          <a:prstGeom prst="flowChartAlternateProcess">
            <a:avLst/>
          </a:prstGeom>
          <a:solidFill>
            <a:schemeClr val="accent6">
              <a:lumMod val="60000"/>
              <a:lumOff val="4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8064A2">
                  <a:lumMod val="1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00FF"/>
                </a:solidFill>
                <a:latin typeface="Calibri"/>
              </a:rPr>
              <a:t>At present</a:t>
            </a:r>
            <a:r>
              <a:rPr kumimoji="0" lang="en-US" sz="1800" b="1" i="0" u="none" strike="noStrike" kern="1200" cap="none" spc="0" normalizeH="0" baseline="0" noProof="0" dirty="0" smtClean="0">
                <a:ln>
                  <a:noFill/>
                </a:ln>
                <a:solidFill>
                  <a:srgbClr val="0000FF"/>
                </a:solidFill>
                <a:effectLst/>
                <a:uLnTx/>
                <a:uFillTx/>
                <a:latin typeface="Calibri"/>
                <a:ea typeface="+mn-ea"/>
                <a:cs typeface="+mn-cs"/>
              </a:rPr>
              <a:t> </a:t>
            </a:r>
            <a:r>
              <a:rPr kumimoji="0" lang="en-US" sz="1800" b="1" i="0" u="none" strike="noStrike" kern="1200" cap="none" spc="0" normalizeH="0" baseline="0" noProof="0" dirty="0">
                <a:ln>
                  <a:noFill/>
                </a:ln>
                <a:solidFill>
                  <a:srgbClr val="0000FF"/>
                </a:solidFill>
                <a:effectLst/>
                <a:uLnTx/>
                <a:uFillTx/>
                <a:latin typeface="Calibri"/>
                <a:ea typeface="+mn-ea"/>
                <a:cs typeface="+mn-cs"/>
              </a:rPr>
              <a:t>Licensed MFIs </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731</a:t>
            </a:r>
            <a:endPar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8064A2">
                  <a:lumMod val="10000"/>
                </a:srgbClr>
              </a:solidFill>
              <a:effectLst/>
              <a:uLnTx/>
              <a:uFillTx/>
              <a:latin typeface="Calibri"/>
              <a:ea typeface="+mn-ea"/>
              <a:cs typeface="+mn-cs"/>
            </a:endParaRPr>
          </a:p>
        </p:txBody>
      </p:sp>
      <p:sp>
        <p:nvSpPr>
          <p:cNvPr id="31" name="AutoShape 10"/>
          <p:cNvSpPr>
            <a:spLocks noChangeArrowheads="1"/>
          </p:cNvSpPr>
          <p:nvPr/>
        </p:nvSpPr>
        <p:spPr bwMode="auto">
          <a:xfrm rot="5532155" flipV="1">
            <a:off x="5035035" y="2809910"/>
            <a:ext cx="596314" cy="47617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87 h 21600"/>
              <a:gd name="T14" fmla="*/ 19957 w 21600"/>
              <a:gd name="T15" fmla="*/ 8071 h 21600"/>
            </a:gdLst>
            <a:ahLst/>
            <a:cxnLst>
              <a:cxn ang="T8">
                <a:pos x="T0" y="T1"/>
              </a:cxn>
              <a:cxn ang="T9">
                <a:pos x="T2" y="T3"/>
              </a:cxn>
              <a:cxn ang="T10">
                <a:pos x="T4" y="T5"/>
              </a:cxn>
              <a:cxn ang="T11">
                <a:pos x="T6" y="T7"/>
              </a:cxn>
            </a:cxnLst>
            <a:rect l="T12" t="T13" r="T14" b="T15"/>
            <a:pathLst>
              <a:path w="21600" h="21600">
                <a:moveTo>
                  <a:pt x="21600" y="6079"/>
                </a:moveTo>
                <a:lnTo>
                  <a:pt x="16585" y="0"/>
                </a:lnTo>
                <a:lnTo>
                  <a:pt x="16585" y="4087"/>
                </a:lnTo>
                <a:lnTo>
                  <a:pt x="12427" y="4087"/>
                </a:lnTo>
                <a:cubicBezTo>
                  <a:pt x="5564" y="4087"/>
                  <a:pt x="0" y="7701"/>
                  <a:pt x="0" y="12158"/>
                </a:cubicBezTo>
                <a:lnTo>
                  <a:pt x="0" y="21600"/>
                </a:lnTo>
                <a:lnTo>
                  <a:pt x="4072" y="21600"/>
                </a:lnTo>
                <a:lnTo>
                  <a:pt x="4072" y="12158"/>
                </a:lnTo>
                <a:cubicBezTo>
                  <a:pt x="4072" y="9901"/>
                  <a:pt x="7813" y="8071"/>
                  <a:pt x="12427" y="8071"/>
                </a:cubicBezTo>
                <a:lnTo>
                  <a:pt x="16585" y="8071"/>
                </a:lnTo>
                <a:lnTo>
                  <a:pt x="16585" y="12158"/>
                </a:lnTo>
                <a:close/>
              </a:path>
            </a:pathLst>
          </a:custGeom>
          <a:solidFill>
            <a:srgbClr val="FFC0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38" name="AutoShape 5"/>
          <p:cNvSpPr>
            <a:spLocks noChangeArrowheads="1"/>
          </p:cNvSpPr>
          <p:nvPr/>
        </p:nvSpPr>
        <p:spPr bwMode="auto">
          <a:xfrm rot="10800000" flipV="1">
            <a:off x="2438400" y="4343400"/>
            <a:ext cx="5689600" cy="609600"/>
          </a:xfrm>
          <a:prstGeom prst="flowChartAlternateProcess">
            <a:avLst/>
          </a:prstGeom>
          <a:solidFill>
            <a:srgbClr val="92D050"/>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064A2">
                    <a:lumMod val="10000"/>
                  </a:srgbClr>
                </a:solidFill>
                <a:effectLst/>
                <a:uLnTx/>
                <a:uFillTx/>
                <a:latin typeface="Calibri"/>
                <a:ea typeface="+mn-ea"/>
                <a:cs typeface="+mn-cs"/>
              </a:rPr>
              <a:t>Total License Issued  </a:t>
            </a:r>
            <a:r>
              <a:rPr kumimoji="0" lang="en-US" sz="14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rPr>
              <a:t>= </a:t>
            </a:r>
            <a:r>
              <a:rPr lang="en-US" sz="2800" b="1" dirty="0" smtClean="0">
                <a:solidFill>
                  <a:srgbClr val="8064A2">
                    <a:lumMod val="10000"/>
                  </a:srgbClr>
                </a:solidFill>
                <a:latin typeface="Times New Roman" pitchFamily="18" charset="0"/>
                <a:cs typeface="Times New Roman" pitchFamily="18" charset="0"/>
              </a:rPr>
              <a:t>882 (1 from newly applied</a:t>
            </a:r>
            <a:endParaRPr kumimoji="0" lang="en-US" sz="14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p:txBody>
      </p:sp>
      <p:sp>
        <p:nvSpPr>
          <p:cNvPr id="40" name="AutoShape 10"/>
          <p:cNvSpPr>
            <a:spLocks noChangeArrowheads="1"/>
          </p:cNvSpPr>
          <p:nvPr/>
        </p:nvSpPr>
        <p:spPr bwMode="auto">
          <a:xfrm rot="16200000" flipH="1" flipV="1">
            <a:off x="5372100" y="5651500"/>
            <a:ext cx="533400" cy="508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87 h 21600"/>
              <a:gd name="T14" fmla="*/ 19957 w 21600"/>
              <a:gd name="T15" fmla="*/ 8071 h 21600"/>
            </a:gdLst>
            <a:ahLst/>
            <a:cxnLst>
              <a:cxn ang="T8">
                <a:pos x="T0" y="T1"/>
              </a:cxn>
              <a:cxn ang="T9">
                <a:pos x="T2" y="T3"/>
              </a:cxn>
              <a:cxn ang="T10">
                <a:pos x="T4" y="T5"/>
              </a:cxn>
              <a:cxn ang="T11">
                <a:pos x="T6" y="T7"/>
              </a:cxn>
            </a:cxnLst>
            <a:rect l="T12" t="T13" r="T14" b="T15"/>
            <a:pathLst>
              <a:path w="21600" h="21600">
                <a:moveTo>
                  <a:pt x="21600" y="6079"/>
                </a:moveTo>
                <a:lnTo>
                  <a:pt x="16585" y="0"/>
                </a:lnTo>
                <a:lnTo>
                  <a:pt x="16585" y="4087"/>
                </a:lnTo>
                <a:lnTo>
                  <a:pt x="12427" y="4087"/>
                </a:lnTo>
                <a:cubicBezTo>
                  <a:pt x="5564" y="4087"/>
                  <a:pt x="0" y="7701"/>
                  <a:pt x="0" y="12158"/>
                </a:cubicBezTo>
                <a:lnTo>
                  <a:pt x="0" y="21600"/>
                </a:lnTo>
                <a:lnTo>
                  <a:pt x="4072" y="21600"/>
                </a:lnTo>
                <a:lnTo>
                  <a:pt x="4072" y="12158"/>
                </a:lnTo>
                <a:cubicBezTo>
                  <a:pt x="4072" y="9901"/>
                  <a:pt x="7813" y="8071"/>
                  <a:pt x="12427" y="8071"/>
                </a:cubicBezTo>
                <a:lnTo>
                  <a:pt x="16585" y="8071"/>
                </a:lnTo>
                <a:lnTo>
                  <a:pt x="16585" y="12158"/>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2" name="Picture 31" descr="mra logo">
            <a:extLst>
              <a:ext uri="{FF2B5EF4-FFF2-40B4-BE49-F238E27FC236}">
                <a16:creationId xmlns="" xmlns:a16="http://schemas.microsoft.com/office/drawing/2014/main" id="{91458E11-F774-4BE0-A19A-52D67058A775}"/>
              </a:ext>
            </a:extLst>
          </p:cNvPr>
          <p:cNvPicPr>
            <a:picLocks noChangeAspect="1" noChangeArrowheads="1"/>
          </p:cNvPicPr>
          <p:nvPr/>
        </p:nvPicPr>
        <p:blipFill>
          <a:blip r:embed="rId2" cstate="print">
            <a:lum contrast="12000"/>
          </a:blip>
          <a:srcRect/>
          <a:stretch>
            <a:fillRect/>
          </a:stretch>
        </p:blipFill>
        <p:spPr bwMode="auto">
          <a:xfrm>
            <a:off x="304801" y="228601"/>
            <a:ext cx="1466129" cy="855853"/>
          </a:xfrm>
          <a:prstGeom prst="rect">
            <a:avLst/>
          </a:prstGeom>
          <a:noFill/>
          <a:ln w="9525">
            <a:noFill/>
            <a:miter lim="800000"/>
            <a:headEnd/>
            <a:tailEnd/>
          </a:ln>
        </p:spPr>
      </p:pic>
      <p:sp>
        <p:nvSpPr>
          <p:cNvPr id="42" name="AutoShape 4"/>
          <p:cNvSpPr>
            <a:spLocks noChangeArrowheads="1"/>
          </p:cNvSpPr>
          <p:nvPr/>
        </p:nvSpPr>
        <p:spPr bwMode="auto">
          <a:xfrm>
            <a:off x="7924800" y="2133600"/>
            <a:ext cx="3556000" cy="838200"/>
          </a:xfrm>
          <a:prstGeom prst="flowChartAlternateProcess">
            <a:avLst/>
          </a:prstGeom>
          <a:solidFill>
            <a:schemeClr val="accent3">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64A2">
                    <a:lumMod val="10000"/>
                  </a:srgbClr>
                </a:solidFill>
                <a:effectLst/>
                <a:uLnTx/>
                <a:uFillTx/>
                <a:latin typeface="Calibri"/>
                <a:ea typeface="+mn-ea"/>
                <a:cs typeface="+mn-cs"/>
              </a:rPr>
              <a:t>In  </a:t>
            </a:r>
            <a:r>
              <a:rPr kumimoji="0" lang="en-US" sz="2400" b="1" i="0" u="none" strike="noStrike" kern="1200" cap="none" spc="0" normalizeH="0" baseline="0" noProof="0" dirty="0" smtClean="0">
                <a:ln>
                  <a:noFill/>
                </a:ln>
                <a:solidFill>
                  <a:srgbClr val="8064A2">
                    <a:lumMod val="10000"/>
                  </a:srgbClr>
                </a:solidFill>
                <a:effectLst/>
                <a:uLnTx/>
                <a:uFillTx/>
                <a:latin typeface="Calibri"/>
                <a:ea typeface="+mn-ea"/>
                <a:cs typeface="+mn-cs"/>
              </a:rPr>
              <a:t>3</a:t>
            </a:r>
            <a:r>
              <a:rPr lang="en-US" sz="2400" b="1" baseline="30000" dirty="0" smtClean="0">
                <a:solidFill>
                  <a:srgbClr val="8064A2">
                    <a:lumMod val="10000"/>
                  </a:srgbClr>
                </a:solidFill>
                <a:latin typeface="Calibri"/>
              </a:rPr>
              <a:t>rd</a:t>
            </a:r>
            <a:r>
              <a:rPr kumimoji="0" lang="en-US" sz="2400" b="1" i="0" u="none" strike="noStrike" kern="1200" cap="none" spc="0" normalizeH="0" baseline="0" noProof="0" dirty="0" smtClean="0">
                <a:ln>
                  <a:noFill/>
                </a:ln>
                <a:solidFill>
                  <a:srgbClr val="8064A2">
                    <a:lumMod val="10000"/>
                  </a:srgbClr>
                </a:solidFill>
                <a:effectLst/>
                <a:uLnTx/>
                <a:uFillTx/>
                <a:latin typeface="Calibri"/>
                <a:ea typeface="+mn-ea"/>
                <a:cs typeface="+mn-cs"/>
              </a:rPr>
              <a:t> </a:t>
            </a:r>
            <a:r>
              <a:rPr kumimoji="0" lang="en-US" sz="2400" b="1" i="0" u="none" strike="noStrike" kern="1200" cap="none" spc="0" normalizeH="0" baseline="0" noProof="0" dirty="0">
                <a:ln>
                  <a:noFill/>
                </a:ln>
                <a:solidFill>
                  <a:srgbClr val="8064A2">
                    <a:lumMod val="10000"/>
                  </a:srgbClr>
                </a:solidFill>
                <a:effectLst/>
                <a:uLnTx/>
                <a:uFillTx/>
                <a:latin typeface="Calibri"/>
                <a:ea typeface="+mn-ea"/>
                <a:cs typeface="+mn-cs"/>
              </a:rPr>
              <a:t>Phase</a:t>
            </a:r>
            <a:endParaRPr kumimoji="0" lang="en-US" sz="2400" b="0" i="0" u="none" strike="noStrike" kern="1200" cap="none" spc="0" normalizeH="0" baseline="0" noProof="0" dirty="0">
              <a:ln>
                <a:noFill/>
              </a:ln>
              <a:solidFill>
                <a:srgbClr val="8064A2">
                  <a:lumMod val="1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rPr>
              <a:t>= </a:t>
            </a:r>
            <a:r>
              <a:rPr lang="en-US" sz="2400" b="1" dirty="0" smtClean="0">
                <a:solidFill>
                  <a:srgbClr val="8064A2">
                    <a:lumMod val="10000"/>
                  </a:srgbClr>
                </a:solidFill>
                <a:latin typeface="Times New Roman" pitchFamily="18" charset="0"/>
                <a:cs typeface="Times New Roman" pitchFamily="18" charset="0"/>
              </a:rPr>
              <a:t>1132 (In 2021)</a:t>
            </a:r>
            <a:endParaRPr kumimoji="0" lang="en-US" sz="2400" b="1" i="0" u="none" strike="noStrike" kern="1200" cap="none" spc="0" normalizeH="0" baseline="0" noProof="0" dirty="0">
              <a:ln>
                <a:noFill/>
              </a:ln>
              <a:solidFill>
                <a:srgbClr val="8064A2">
                  <a:lumMod val="10000"/>
                </a:srgbClr>
              </a:solidFill>
              <a:effectLst/>
              <a:uLnTx/>
              <a:uFillTx/>
              <a:latin typeface="Times New Roman" pitchFamily="18" charset="0"/>
              <a:ea typeface="+mn-ea"/>
              <a:cs typeface="Times New Roman" pitchFamily="18" charset="0"/>
            </a:endParaRPr>
          </a:p>
        </p:txBody>
      </p:sp>
      <p:sp>
        <p:nvSpPr>
          <p:cNvPr id="43" name="AutoShape 10"/>
          <p:cNvSpPr>
            <a:spLocks noChangeArrowheads="1"/>
          </p:cNvSpPr>
          <p:nvPr/>
        </p:nvSpPr>
        <p:spPr bwMode="auto">
          <a:xfrm rot="5532155" flipV="1">
            <a:off x="3585726" y="3604786"/>
            <a:ext cx="548530" cy="98700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87 h 21600"/>
              <a:gd name="T14" fmla="*/ 19957 w 21600"/>
              <a:gd name="T15" fmla="*/ 8071 h 21600"/>
            </a:gdLst>
            <a:ahLst/>
            <a:cxnLst>
              <a:cxn ang="T8">
                <a:pos x="T0" y="T1"/>
              </a:cxn>
              <a:cxn ang="T9">
                <a:pos x="T2" y="T3"/>
              </a:cxn>
              <a:cxn ang="T10">
                <a:pos x="T4" y="T5"/>
              </a:cxn>
              <a:cxn ang="T11">
                <a:pos x="T6" y="T7"/>
              </a:cxn>
            </a:cxnLst>
            <a:rect l="T12" t="T13" r="T14" b="T15"/>
            <a:pathLst>
              <a:path w="21600" h="21600">
                <a:moveTo>
                  <a:pt x="21600" y="6079"/>
                </a:moveTo>
                <a:lnTo>
                  <a:pt x="16585" y="0"/>
                </a:lnTo>
                <a:lnTo>
                  <a:pt x="16585" y="4087"/>
                </a:lnTo>
                <a:lnTo>
                  <a:pt x="12427" y="4087"/>
                </a:lnTo>
                <a:cubicBezTo>
                  <a:pt x="5564" y="4087"/>
                  <a:pt x="0" y="7701"/>
                  <a:pt x="0" y="12158"/>
                </a:cubicBezTo>
                <a:lnTo>
                  <a:pt x="0" y="21600"/>
                </a:lnTo>
                <a:lnTo>
                  <a:pt x="4072" y="21600"/>
                </a:lnTo>
                <a:lnTo>
                  <a:pt x="4072" y="12158"/>
                </a:lnTo>
                <a:cubicBezTo>
                  <a:pt x="4072" y="9901"/>
                  <a:pt x="7813" y="8071"/>
                  <a:pt x="12427" y="8071"/>
                </a:cubicBezTo>
                <a:lnTo>
                  <a:pt x="16585" y="8071"/>
                </a:lnTo>
                <a:lnTo>
                  <a:pt x="16585" y="12158"/>
                </a:lnTo>
                <a:close/>
              </a:path>
            </a:pathLst>
          </a:custGeom>
          <a:solidFill>
            <a:srgbClr val="FFC000"/>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46" name="AutoShape 10"/>
          <p:cNvSpPr>
            <a:spLocks noChangeArrowheads="1"/>
          </p:cNvSpPr>
          <p:nvPr/>
        </p:nvSpPr>
        <p:spPr bwMode="auto">
          <a:xfrm rot="16200000" flipH="1" flipV="1">
            <a:off x="10083800" y="4800600"/>
            <a:ext cx="13716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87 h 21600"/>
              <a:gd name="T14" fmla="*/ 19957 w 21600"/>
              <a:gd name="T15" fmla="*/ 8071 h 21600"/>
            </a:gdLst>
            <a:ahLst/>
            <a:cxnLst>
              <a:cxn ang="T8">
                <a:pos x="T0" y="T1"/>
              </a:cxn>
              <a:cxn ang="T9">
                <a:pos x="T2" y="T3"/>
              </a:cxn>
              <a:cxn ang="T10">
                <a:pos x="T4" y="T5"/>
              </a:cxn>
              <a:cxn ang="T11">
                <a:pos x="T6" y="T7"/>
              </a:cxn>
            </a:cxnLst>
            <a:rect l="T12" t="T13" r="T14" b="T15"/>
            <a:pathLst>
              <a:path w="21600" h="21600">
                <a:moveTo>
                  <a:pt x="21600" y="6079"/>
                </a:moveTo>
                <a:lnTo>
                  <a:pt x="16585" y="0"/>
                </a:lnTo>
                <a:lnTo>
                  <a:pt x="16585" y="4087"/>
                </a:lnTo>
                <a:lnTo>
                  <a:pt x="12427" y="4087"/>
                </a:lnTo>
                <a:cubicBezTo>
                  <a:pt x="5564" y="4087"/>
                  <a:pt x="0" y="7701"/>
                  <a:pt x="0" y="12158"/>
                </a:cubicBezTo>
                <a:lnTo>
                  <a:pt x="0" y="21600"/>
                </a:lnTo>
                <a:lnTo>
                  <a:pt x="4072" y="21600"/>
                </a:lnTo>
                <a:lnTo>
                  <a:pt x="4072" y="12158"/>
                </a:lnTo>
                <a:cubicBezTo>
                  <a:pt x="4072" y="9901"/>
                  <a:pt x="7813" y="8071"/>
                  <a:pt x="12427" y="8071"/>
                </a:cubicBezTo>
                <a:lnTo>
                  <a:pt x="16585" y="8071"/>
                </a:lnTo>
                <a:lnTo>
                  <a:pt x="16585" y="12158"/>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5"/>
          <p:cNvSpPr>
            <a:spLocks noChangeArrowheads="1"/>
          </p:cNvSpPr>
          <p:nvPr/>
        </p:nvSpPr>
        <p:spPr bwMode="auto">
          <a:xfrm rot="10800000" flipV="1">
            <a:off x="9448800" y="3581400"/>
            <a:ext cx="2743200" cy="1143000"/>
          </a:xfrm>
          <a:prstGeom prst="flowChartAlternateProcess">
            <a:avLst/>
          </a:prstGeom>
          <a:solidFill>
            <a:srgbClr val="14AC52"/>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Assessment Completed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Times New Roman" pitchFamily="18" charset="0"/>
                <a:cs typeface="Times New Roman" pitchFamily="18" charset="0"/>
              </a:rPr>
              <a:t>1079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Times New Roman" pitchFamily="18" charset="0"/>
                <a:cs typeface="Times New Roman" pitchFamily="18" charset="0"/>
              </a:rPr>
              <a:t> (Except 53 companies)</a:t>
            </a:r>
            <a:endParaRPr kumimoji="0" lang="en-US" sz="1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064A2">
                  <a:lumMod val="10000"/>
                </a:srgbClr>
              </a:solidFill>
              <a:effectLst/>
              <a:uLnTx/>
              <a:uFillTx/>
              <a:latin typeface="Calibri"/>
              <a:ea typeface="+mn-ea"/>
              <a:cs typeface="+mn-cs"/>
            </a:endParaRPr>
          </a:p>
        </p:txBody>
      </p:sp>
      <p:sp>
        <p:nvSpPr>
          <p:cNvPr id="37" name="AutoShape 10"/>
          <p:cNvSpPr>
            <a:spLocks noChangeArrowheads="1"/>
          </p:cNvSpPr>
          <p:nvPr/>
        </p:nvSpPr>
        <p:spPr bwMode="auto">
          <a:xfrm rot="16200000" flipH="1" flipV="1">
            <a:off x="10185400" y="2971800"/>
            <a:ext cx="7620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87 h 21600"/>
              <a:gd name="T14" fmla="*/ 19957 w 21600"/>
              <a:gd name="T15" fmla="*/ 8071 h 21600"/>
            </a:gdLst>
            <a:ahLst/>
            <a:cxnLst>
              <a:cxn ang="T8">
                <a:pos x="T0" y="T1"/>
              </a:cxn>
              <a:cxn ang="T9">
                <a:pos x="T2" y="T3"/>
              </a:cxn>
              <a:cxn ang="T10">
                <a:pos x="T4" y="T5"/>
              </a:cxn>
              <a:cxn ang="T11">
                <a:pos x="T6" y="T7"/>
              </a:cxn>
            </a:cxnLst>
            <a:rect l="T12" t="T13" r="T14" b="T15"/>
            <a:pathLst>
              <a:path w="21600" h="21600">
                <a:moveTo>
                  <a:pt x="21600" y="6079"/>
                </a:moveTo>
                <a:lnTo>
                  <a:pt x="16585" y="0"/>
                </a:lnTo>
                <a:lnTo>
                  <a:pt x="16585" y="4087"/>
                </a:lnTo>
                <a:lnTo>
                  <a:pt x="12427" y="4087"/>
                </a:lnTo>
                <a:cubicBezTo>
                  <a:pt x="5564" y="4087"/>
                  <a:pt x="0" y="7701"/>
                  <a:pt x="0" y="12158"/>
                </a:cubicBezTo>
                <a:lnTo>
                  <a:pt x="0" y="21600"/>
                </a:lnTo>
                <a:lnTo>
                  <a:pt x="4072" y="21600"/>
                </a:lnTo>
                <a:lnTo>
                  <a:pt x="4072" y="12158"/>
                </a:lnTo>
                <a:cubicBezTo>
                  <a:pt x="4072" y="9901"/>
                  <a:pt x="7813" y="8071"/>
                  <a:pt x="12427" y="8071"/>
                </a:cubicBezTo>
                <a:lnTo>
                  <a:pt x="16585" y="8071"/>
                </a:lnTo>
                <a:lnTo>
                  <a:pt x="16585" y="12158"/>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5219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9D97B94-2669-0414-F4CA-98A10A62653F}"/>
              </a:ext>
            </a:extLst>
          </p:cNvPr>
          <p:cNvSpPr>
            <a:spLocks noGrp="1"/>
          </p:cNvSpPr>
          <p:nvPr>
            <p:ph type="title"/>
          </p:nvPr>
        </p:nvSpPr>
        <p:spPr>
          <a:xfrm>
            <a:off x="524741" y="620392"/>
            <a:ext cx="3808268" cy="5504688"/>
          </a:xfrm>
        </p:spPr>
        <p:txBody>
          <a:bodyPr>
            <a:normAutofit/>
          </a:bodyPr>
          <a:lstStyle/>
          <a:p>
            <a:r>
              <a:rPr lang="en-US" sz="6000" b="1">
                <a:solidFill>
                  <a:schemeClr val="bg1"/>
                </a:solidFill>
              </a:rPr>
              <a:t>Division Wise Coverage</a:t>
            </a:r>
          </a:p>
        </p:txBody>
      </p:sp>
      <p:sp>
        <p:nvSpPr>
          <p:cNvPr id="4" name="Date Placeholder 3">
            <a:extLst>
              <a:ext uri="{FF2B5EF4-FFF2-40B4-BE49-F238E27FC236}">
                <a16:creationId xmlns:a16="http://schemas.microsoft.com/office/drawing/2014/main" xmlns="" id="{70E3CC58-1B1A-9B95-C1CF-8BF69FE69840}"/>
              </a:ext>
            </a:extLst>
          </p:cNvPr>
          <p:cNvSpPr>
            <a:spLocks noGrp="1"/>
          </p:cNvSpPr>
          <p:nvPr>
            <p:ph type="dt" sz="half" idx="10"/>
          </p:nvPr>
        </p:nvSpPr>
        <p:spPr>
          <a:xfrm>
            <a:off x="593763" y="6356350"/>
            <a:ext cx="2743200" cy="365125"/>
          </a:xfrm>
        </p:spPr>
        <p:txBody>
          <a:bodyPr>
            <a:normAutofit/>
          </a:bodyPr>
          <a:lstStyle/>
          <a:p>
            <a:pPr>
              <a:spcAft>
                <a:spcPts val="600"/>
              </a:spcAft>
            </a:pPr>
            <a:fld id="{DE402C97-2EE9-4134-96A4-C051BFDDD50B}" type="datetime1">
              <a:rPr lang="en-US" smtClean="0">
                <a:solidFill>
                  <a:schemeClr val="bg1">
                    <a:lumMod val="85000"/>
                  </a:schemeClr>
                </a:solidFill>
              </a:rPr>
              <a:t>5/3/2023</a:t>
            </a:fld>
            <a:endParaRPr lang="en-US" dirty="0">
              <a:solidFill>
                <a:schemeClr val="bg1">
                  <a:lumMod val="85000"/>
                </a:schemeClr>
              </a:solidFill>
            </a:endParaRPr>
          </a:p>
        </p:txBody>
      </p:sp>
      <p:sp>
        <p:nvSpPr>
          <p:cNvPr id="5" name="Footer Placeholder 4">
            <a:extLst>
              <a:ext uri="{FF2B5EF4-FFF2-40B4-BE49-F238E27FC236}">
                <a16:creationId xmlns:a16="http://schemas.microsoft.com/office/drawing/2014/main" xmlns="" id="{63E0AE47-C1E8-035A-0E6D-5A271D4DCA64}"/>
              </a:ext>
            </a:extLst>
          </p:cNvPr>
          <p:cNvSpPr>
            <a:spLocks noGrp="1"/>
          </p:cNvSpPr>
          <p:nvPr>
            <p:ph type="ftr" sz="quarter" idx="11"/>
          </p:nvPr>
        </p:nvSpPr>
        <p:spPr>
          <a:xfrm>
            <a:off x="4333008" y="6356350"/>
            <a:ext cx="3820391" cy="365125"/>
          </a:xfrm>
        </p:spPr>
        <p:txBody>
          <a:bodyPr>
            <a:normAutofit/>
          </a:bodyPr>
          <a:lstStyle/>
          <a:p>
            <a:pPr>
              <a:spcAft>
                <a:spcPts val="600"/>
              </a:spcAft>
            </a:pPr>
            <a:r>
              <a:rPr lang="en-US"/>
              <a:t>Microcredit Regulatory Authority</a:t>
            </a:r>
          </a:p>
        </p:txBody>
      </p:sp>
      <p:sp>
        <p:nvSpPr>
          <p:cNvPr id="6" name="Slide Number Placeholder 5">
            <a:extLst>
              <a:ext uri="{FF2B5EF4-FFF2-40B4-BE49-F238E27FC236}">
                <a16:creationId xmlns:a16="http://schemas.microsoft.com/office/drawing/2014/main" xmlns="" id="{4FE7C13D-C124-1AF9-5153-EBA210925266}"/>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5</a:t>
            </a:fld>
            <a:endParaRPr lang="en-US"/>
          </a:p>
        </p:txBody>
      </p:sp>
      <mc:AlternateContent xmlns:mc="http://schemas.openxmlformats.org/markup-compatibility/2006">
        <mc:Choice xmlns:cx4="http://schemas.microsoft.com/office/drawing/2016/5/10/chartex" xmlns="" Requires="cx4">
          <p:graphicFrame>
            <p:nvGraphicFramePr>
              <p:cNvPr id="7" name="Content Placeholder 6">
                <a:extLst>
                  <a:ext uri="{FF2B5EF4-FFF2-40B4-BE49-F238E27FC236}">
                    <a16:creationId xmlns:a16="http://schemas.microsoft.com/office/drawing/2014/main" id="{1D17FF96-5B36-990C-9C96-D5DB72EA5D6F}"/>
                  </a:ext>
                </a:extLst>
              </p:cNvPr>
              <p:cNvGraphicFramePr>
                <a:graphicFrameLocks noGrp="1"/>
              </p:cNvGraphicFramePr>
              <p:nvPr>
                <p:ph idx="1"/>
                <p:extLst>
                  <p:ext uri="{D42A27DB-BD31-4B8C-83A1-F6EECF244321}">
                    <p14:modId xmlns:p14="http://schemas.microsoft.com/office/powerpoint/2010/main" val="3286519812"/>
                  </p:ext>
                </p:extLst>
              </p:nvPr>
            </p:nvGraphicFramePr>
            <p:xfrm>
              <a:off x="4532977" y="1"/>
              <a:ext cx="6463886" cy="6460958"/>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7" name="Content Placeholder 6">
                <a:extLst>
                  <a:ext uri="{FF2B5EF4-FFF2-40B4-BE49-F238E27FC236}">
                    <a16:creationId xmlns="" xmlns:a16="http://schemas.microsoft.com/office/drawing/2014/main" xmlns:cx4="http://schemas.microsoft.com/office/drawing/2016/5/10/chartex" id="{1D17FF96-5B36-990C-9C96-D5DB72EA5D6F}"/>
                  </a:ext>
                </a:extLst>
              </p:cNvPr>
              <p:cNvPicPr>
                <a:picLocks noGrp="1" noRot="1" noChangeAspect="1" noMove="1" noResize="1" noEditPoints="1" noAdjustHandles="1" noChangeArrowheads="1" noChangeShapeType="1"/>
              </p:cNvPicPr>
              <p:nvPr/>
            </p:nvPicPr>
            <p:blipFill>
              <a:blip r:embed="rId3"/>
              <a:stretch>
                <a:fillRect/>
              </a:stretch>
            </p:blipFill>
            <p:spPr>
              <a:xfrm>
                <a:off x="4532977" y="1"/>
                <a:ext cx="6463886" cy="6460958"/>
              </a:xfrm>
              <a:prstGeom prst="rect">
                <a:avLst/>
              </a:prstGeom>
            </p:spPr>
          </p:pic>
        </mc:Fallback>
      </mc:AlternateContent>
      <p:graphicFrame>
        <p:nvGraphicFramePr>
          <p:cNvPr id="3" name="Table 2">
            <a:extLst>
              <a:ext uri="{FF2B5EF4-FFF2-40B4-BE49-F238E27FC236}">
                <a16:creationId xmlns:a16="http://schemas.microsoft.com/office/drawing/2014/main" xmlns="" id="{8BCDA4F5-3E35-92DA-44E6-4B31A7FBADE1}"/>
              </a:ext>
            </a:extLst>
          </p:cNvPr>
          <p:cNvGraphicFramePr>
            <a:graphicFrameLocks noGrp="1"/>
          </p:cNvGraphicFramePr>
          <p:nvPr>
            <p:extLst/>
          </p:nvPr>
        </p:nvGraphicFramePr>
        <p:xfrm>
          <a:off x="10046368" y="139421"/>
          <a:ext cx="1828800" cy="2219325"/>
        </p:xfrm>
        <a:graphic>
          <a:graphicData uri="http://schemas.openxmlformats.org/drawingml/2006/table">
            <a:tbl>
              <a:tblPr>
                <a:tableStyleId>{5C22544A-7EE6-4342-B048-85BDC9FD1C3A}</a:tableStyleId>
              </a:tblPr>
              <a:tblGrid>
                <a:gridCol w="877568">
                  <a:extLst>
                    <a:ext uri="{9D8B030D-6E8A-4147-A177-3AD203B41FA5}">
                      <a16:colId xmlns:a16="http://schemas.microsoft.com/office/drawing/2014/main" xmlns="" val="3845721284"/>
                    </a:ext>
                  </a:extLst>
                </a:gridCol>
                <a:gridCol w="951232">
                  <a:extLst>
                    <a:ext uri="{9D8B030D-6E8A-4147-A177-3AD203B41FA5}">
                      <a16:colId xmlns:a16="http://schemas.microsoft.com/office/drawing/2014/main" xmlns="" val="669828285"/>
                    </a:ext>
                  </a:extLst>
                </a:gridCol>
              </a:tblGrid>
              <a:tr h="564271">
                <a:tc>
                  <a:txBody>
                    <a:bodyPr/>
                    <a:lstStyle/>
                    <a:p>
                      <a:pPr algn="ctr" fontAlgn="b"/>
                      <a:r>
                        <a:rPr lang="en-US" sz="1600" b="1" u="none" strike="noStrike" dirty="0">
                          <a:solidFill>
                            <a:srgbClr val="003300"/>
                          </a:solidFill>
                          <a:effectLst>
                            <a:outerShdw blurRad="38100" dist="38100" dir="2700000" algn="tl">
                              <a:srgbClr val="000000">
                                <a:alpha val="43137"/>
                              </a:srgbClr>
                            </a:outerShdw>
                          </a:effectLst>
                        </a:rPr>
                        <a:t>Division </a:t>
                      </a:r>
                      <a:endParaRPr lang="en-US" sz="1600" b="1" i="0" u="none" strike="noStrike" dirty="0">
                        <a:solidFill>
                          <a:srgbClr val="0033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gradFill>
                      <a:gsLst>
                        <a:gs pos="49506">
                          <a:srgbClr val="C7D7EA"/>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n-US" sz="1200" b="1" u="none" strike="noStrike" dirty="0">
                          <a:solidFill>
                            <a:srgbClr val="003300"/>
                          </a:solidFill>
                          <a:effectLst>
                            <a:outerShdw blurRad="38100" dist="38100" dir="2700000" algn="tl">
                              <a:srgbClr val="000000">
                                <a:alpha val="43137"/>
                              </a:srgbClr>
                            </a:outerShdw>
                          </a:effectLst>
                        </a:rPr>
                        <a:t> </a:t>
                      </a:r>
                    </a:p>
                    <a:p>
                      <a:pPr algn="ctr" fontAlgn="ctr"/>
                      <a:endParaRPr lang="en-US" sz="1600" b="1" u="none" strike="noStrike" dirty="0">
                        <a:solidFill>
                          <a:srgbClr val="003300"/>
                        </a:solidFill>
                        <a:effectLst>
                          <a:outerShdw blurRad="38100" dist="38100" dir="2700000" algn="tl">
                            <a:srgbClr val="000000">
                              <a:alpha val="43137"/>
                            </a:srgbClr>
                          </a:outerShdw>
                        </a:effectLst>
                      </a:endParaRPr>
                    </a:p>
                    <a:p>
                      <a:pPr algn="ctr" fontAlgn="ctr"/>
                      <a:r>
                        <a:rPr lang="en-US" sz="1600" b="1" u="none" strike="noStrike" dirty="0">
                          <a:solidFill>
                            <a:srgbClr val="003300"/>
                          </a:solidFill>
                          <a:effectLst>
                            <a:outerShdw blurRad="38100" dist="38100" dir="2700000" algn="tl">
                              <a:srgbClr val="000000">
                                <a:alpha val="43137"/>
                              </a:srgbClr>
                            </a:outerShdw>
                          </a:effectLst>
                        </a:rPr>
                        <a:t>Branches</a:t>
                      </a:r>
                      <a:endParaRPr lang="en-US" sz="1600" b="1" i="0" u="none" strike="noStrike" dirty="0">
                        <a:solidFill>
                          <a:srgbClr val="0033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gradFill>
                      <a:gsLst>
                        <a:gs pos="49506">
                          <a:srgbClr val="C7D7EA"/>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3482847855"/>
                  </a:ext>
                </a:extLst>
              </a:tr>
              <a:tr h="159640">
                <a:tc>
                  <a:txBody>
                    <a:bodyPr/>
                    <a:lstStyle/>
                    <a:p>
                      <a:pPr algn="l" fontAlgn="b"/>
                      <a:r>
                        <a:rPr lang="en-US" sz="1200" b="1" u="none" strike="noStrike" dirty="0">
                          <a:effectLst>
                            <a:outerShdw blurRad="38100" dist="38100" dir="2700000" algn="tl">
                              <a:srgbClr val="000000">
                                <a:alpha val="43137"/>
                              </a:srgbClr>
                            </a:outerShdw>
                          </a:effectLst>
                        </a:rPr>
                        <a:t>Dhaka</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outerShdw blurRad="38100" dist="38100" dir="2700000" algn="tl">
                              <a:srgbClr val="000000">
                                <a:alpha val="43137"/>
                              </a:srgbClr>
                            </a:outerShdw>
                          </a:effectLst>
                        </a:rPr>
                        <a:t>6149</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127469676"/>
                  </a:ext>
                </a:extLst>
              </a:tr>
              <a:tr h="159640">
                <a:tc>
                  <a:txBody>
                    <a:bodyPr/>
                    <a:lstStyle/>
                    <a:p>
                      <a:pPr algn="l" fontAlgn="b"/>
                      <a:r>
                        <a:rPr lang="en-US" sz="1200" b="1" u="none" strike="noStrike" dirty="0">
                          <a:effectLst>
                            <a:outerShdw blurRad="38100" dist="38100" dir="2700000" algn="tl">
                              <a:srgbClr val="000000">
                                <a:alpha val="43137"/>
                              </a:srgbClr>
                            </a:outerShdw>
                          </a:effectLst>
                        </a:rPr>
                        <a:t>Mymensingh</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outerShdw blurRad="38100" dist="38100" dir="2700000" algn="tl">
                              <a:srgbClr val="000000">
                                <a:alpha val="43137"/>
                              </a:srgbClr>
                            </a:outerShdw>
                          </a:effectLst>
                        </a:rPr>
                        <a:t>1022</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8075107"/>
                  </a:ext>
                </a:extLst>
              </a:tr>
              <a:tr h="159640">
                <a:tc>
                  <a:txBody>
                    <a:bodyPr/>
                    <a:lstStyle/>
                    <a:p>
                      <a:pPr algn="l" fontAlgn="b"/>
                      <a:r>
                        <a:rPr lang="en-US" sz="1200" b="1" u="none" strike="noStrike" dirty="0">
                          <a:effectLst>
                            <a:outerShdw blurRad="38100" dist="38100" dir="2700000" algn="tl">
                              <a:srgbClr val="000000">
                                <a:alpha val="43137"/>
                              </a:srgbClr>
                            </a:outerShdw>
                          </a:effectLst>
                        </a:rPr>
                        <a:t>Chittagong</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outerShdw blurRad="38100" dist="38100" dir="2700000" algn="tl">
                              <a:srgbClr val="000000">
                                <a:alpha val="43137"/>
                              </a:srgbClr>
                            </a:outerShdw>
                          </a:effectLst>
                        </a:rPr>
                        <a:t>4445</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92362343"/>
                  </a:ext>
                </a:extLst>
              </a:tr>
              <a:tr h="159640">
                <a:tc>
                  <a:txBody>
                    <a:bodyPr/>
                    <a:lstStyle/>
                    <a:p>
                      <a:pPr algn="l" fontAlgn="b"/>
                      <a:r>
                        <a:rPr lang="en-US" sz="1200" b="1" u="none" strike="noStrike" dirty="0" err="1">
                          <a:effectLst>
                            <a:outerShdw blurRad="38100" dist="38100" dir="2700000" algn="tl">
                              <a:srgbClr val="000000">
                                <a:alpha val="43137"/>
                              </a:srgbClr>
                            </a:outerShdw>
                          </a:effectLst>
                        </a:rPr>
                        <a:t>Rajshahi</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outerShdw blurRad="38100" dist="38100" dir="2700000" algn="tl">
                              <a:srgbClr val="000000">
                                <a:alpha val="43137"/>
                              </a:srgbClr>
                            </a:outerShdw>
                          </a:effectLst>
                        </a:rPr>
                        <a:t>3955</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40660009"/>
                  </a:ext>
                </a:extLst>
              </a:tr>
              <a:tr h="159640">
                <a:tc>
                  <a:txBody>
                    <a:bodyPr/>
                    <a:lstStyle/>
                    <a:p>
                      <a:pPr algn="l" fontAlgn="b"/>
                      <a:r>
                        <a:rPr lang="en-US" sz="1200" b="1" u="none" strike="noStrike" dirty="0">
                          <a:effectLst>
                            <a:outerShdw blurRad="38100" dist="38100" dir="2700000" algn="tl">
                              <a:srgbClr val="000000">
                                <a:alpha val="43137"/>
                              </a:srgbClr>
                            </a:outerShdw>
                          </a:effectLst>
                        </a:rPr>
                        <a:t>Khulna</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outerShdw blurRad="38100" dist="38100" dir="2700000" algn="tl">
                              <a:srgbClr val="000000">
                                <a:alpha val="43137"/>
                              </a:srgbClr>
                            </a:outerShdw>
                          </a:effectLst>
                        </a:rPr>
                        <a:t>3294</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6510623"/>
                  </a:ext>
                </a:extLst>
              </a:tr>
              <a:tr h="159640">
                <a:tc>
                  <a:txBody>
                    <a:bodyPr/>
                    <a:lstStyle/>
                    <a:p>
                      <a:pPr algn="l" fontAlgn="b"/>
                      <a:r>
                        <a:rPr lang="en-US" sz="1200" b="1" u="none" strike="noStrike" dirty="0">
                          <a:effectLst>
                            <a:outerShdw blurRad="38100" dist="38100" dir="2700000" algn="tl">
                              <a:srgbClr val="000000">
                                <a:alpha val="43137"/>
                              </a:srgbClr>
                            </a:outerShdw>
                          </a:effectLst>
                        </a:rPr>
                        <a:t>Rangpur</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outerShdw blurRad="38100" dist="38100" dir="2700000" algn="tl">
                              <a:srgbClr val="000000">
                                <a:alpha val="43137"/>
                              </a:srgbClr>
                            </a:outerShdw>
                          </a:effectLst>
                        </a:rPr>
                        <a:t>2440</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592801578"/>
                  </a:ext>
                </a:extLst>
              </a:tr>
              <a:tr h="159640">
                <a:tc>
                  <a:txBody>
                    <a:bodyPr/>
                    <a:lstStyle/>
                    <a:p>
                      <a:pPr algn="l" fontAlgn="b"/>
                      <a:r>
                        <a:rPr lang="en-US" sz="1200" b="1" u="none" strike="noStrike" dirty="0">
                          <a:effectLst>
                            <a:outerShdw blurRad="38100" dist="38100" dir="2700000" algn="tl">
                              <a:srgbClr val="000000">
                                <a:alpha val="43137"/>
                              </a:srgbClr>
                            </a:outerShdw>
                          </a:effectLst>
                        </a:rPr>
                        <a:t>Sylhet</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outerShdw blurRad="38100" dist="38100" dir="2700000" algn="tl">
                              <a:srgbClr val="000000">
                                <a:alpha val="43137"/>
                              </a:srgbClr>
                            </a:outerShdw>
                          </a:effectLst>
                        </a:rPr>
                        <a:t>769</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74275307"/>
                  </a:ext>
                </a:extLst>
              </a:tr>
              <a:tr h="159640">
                <a:tc>
                  <a:txBody>
                    <a:bodyPr/>
                    <a:lstStyle/>
                    <a:p>
                      <a:pPr algn="l" fontAlgn="b"/>
                      <a:r>
                        <a:rPr lang="en-US" sz="1200" b="1" u="none" strike="noStrike">
                          <a:effectLst>
                            <a:outerShdw blurRad="38100" dist="38100" dir="2700000" algn="tl">
                              <a:srgbClr val="000000">
                                <a:alpha val="43137"/>
                              </a:srgbClr>
                            </a:outerShdw>
                          </a:effectLst>
                        </a:rPr>
                        <a:t>Barishal</a:t>
                      </a:r>
                      <a:endParaRPr lang="en-US" sz="12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outerShdw blurRad="38100" dist="38100" dir="2700000" algn="tl">
                              <a:srgbClr val="000000">
                                <a:alpha val="43137"/>
                              </a:srgbClr>
                            </a:outerShdw>
                          </a:effectLst>
                        </a:rPr>
                        <a:t>1183</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01317191"/>
                  </a:ext>
                </a:extLst>
              </a:tr>
            </a:tbl>
          </a:graphicData>
        </a:graphic>
      </p:graphicFrame>
    </p:spTree>
    <p:extLst>
      <p:ext uri="{BB962C8B-B14F-4D97-AF65-F5344CB8AC3E}">
        <p14:creationId xmlns:p14="http://schemas.microsoft.com/office/powerpoint/2010/main" val="2729024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2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003300"/>
          </a:soli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47"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8"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9"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0"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1"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2"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xmlns="" id="{FECB48F4-CAD6-ADC5-D284-F774D00C632C}"/>
              </a:ext>
            </a:extLst>
          </p:cNvPr>
          <p:cNvSpPr>
            <a:spLocks noGrp="1"/>
          </p:cNvSpPr>
          <p:nvPr>
            <p:ph type="title"/>
          </p:nvPr>
        </p:nvSpPr>
        <p:spPr>
          <a:xfrm>
            <a:off x="535020" y="685800"/>
            <a:ext cx="2780271" cy="5105400"/>
          </a:xfrm>
        </p:spPr>
        <p:txBody>
          <a:bodyPr>
            <a:normAutofit/>
          </a:bodyPr>
          <a:lstStyle/>
          <a:p>
            <a:r>
              <a:rPr lang="en-US" sz="4000" b="1">
                <a:solidFill>
                  <a:schemeClr val="bg1"/>
                </a:solidFill>
              </a:rPr>
              <a:t>MFIs at a glance</a:t>
            </a:r>
            <a:br>
              <a:rPr lang="en-US" sz="4000" b="1">
                <a:solidFill>
                  <a:schemeClr val="bg1"/>
                </a:solidFill>
              </a:rPr>
            </a:br>
            <a:r>
              <a:rPr lang="en-US" sz="4000" b="1">
                <a:solidFill>
                  <a:schemeClr val="bg1"/>
                </a:solidFill>
              </a:rPr>
              <a:t>(June 2022)</a:t>
            </a:r>
            <a:endParaRPr lang="en-US" sz="4000" b="1" dirty="0">
              <a:solidFill>
                <a:schemeClr val="bg1"/>
              </a:solidFill>
            </a:endParaRPr>
          </a:p>
        </p:txBody>
      </p:sp>
      <p:graphicFrame>
        <p:nvGraphicFramePr>
          <p:cNvPr id="8" name="Content Placeholder 2">
            <a:extLst>
              <a:ext uri="{FF2B5EF4-FFF2-40B4-BE49-F238E27FC236}">
                <a16:creationId xmlns:a16="http://schemas.microsoft.com/office/drawing/2014/main" xmlns="" id="{EB20A3EE-F584-1BA2-B17C-C684DDA3A118}"/>
              </a:ext>
            </a:extLst>
          </p:cNvPr>
          <p:cNvGraphicFramePr>
            <a:graphicFrameLocks noGrp="1"/>
          </p:cNvGraphicFramePr>
          <p:nvPr>
            <p:ph idx="1"/>
            <p:extLst>
              <p:ext uri="{D42A27DB-BD31-4B8C-83A1-F6EECF244321}">
                <p14:modId xmlns:p14="http://schemas.microsoft.com/office/powerpoint/2010/main" val="4035381592"/>
              </p:ext>
            </p:extLst>
          </p:nvPr>
        </p:nvGraphicFramePr>
        <p:xfrm>
          <a:off x="4784323" y="183515"/>
          <a:ext cx="7187283" cy="594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lide Number Placeholder 12"/>
          <p:cNvSpPr>
            <a:spLocks noGrp="1"/>
          </p:cNvSpPr>
          <p:nvPr>
            <p:ph type="sldNum" sz="quarter" idx="12"/>
          </p:nvPr>
        </p:nvSpPr>
        <p:spPr/>
        <p:txBody>
          <a:bodyPr/>
          <a:lstStyle/>
          <a:p>
            <a:fld id="{3B2DE433-8ADA-4625-98A0-55B4958AF24D}" type="slidenum">
              <a:rPr lang="en-US" smtClean="0"/>
              <a:pPr/>
              <a:t>6</a:t>
            </a:fld>
            <a:endParaRPr lang="en-US"/>
          </a:p>
        </p:txBody>
      </p:sp>
      <p:sp>
        <p:nvSpPr>
          <p:cNvPr id="14" name="Date Placeholder 13"/>
          <p:cNvSpPr>
            <a:spLocks noGrp="1"/>
          </p:cNvSpPr>
          <p:nvPr>
            <p:ph type="dt" sz="half" idx="10"/>
          </p:nvPr>
        </p:nvSpPr>
        <p:spPr/>
        <p:txBody>
          <a:bodyPr/>
          <a:lstStyle/>
          <a:p>
            <a:fld id="{D33694ED-37BB-422E-A194-15E4C1D7202E}" type="datetime1">
              <a:rPr lang="en-US" smtClean="0"/>
              <a:t>5/3/2023</a:t>
            </a:fld>
            <a:endParaRPr lang="en-US"/>
          </a:p>
        </p:txBody>
      </p:sp>
      <p:sp>
        <p:nvSpPr>
          <p:cNvPr id="15" name="Footer Placeholder 14"/>
          <p:cNvSpPr>
            <a:spLocks noGrp="1"/>
          </p:cNvSpPr>
          <p:nvPr>
            <p:ph type="ftr" sz="quarter" idx="11"/>
          </p:nvPr>
        </p:nvSpPr>
        <p:spPr/>
        <p:txBody>
          <a:bodyPr/>
          <a:lstStyle/>
          <a:p>
            <a:r>
              <a:rPr lang="en-US"/>
              <a:t>Microcredit Regulatory Authority</a:t>
            </a:r>
          </a:p>
        </p:txBody>
      </p:sp>
    </p:spTree>
    <p:extLst>
      <p:ext uri="{BB962C8B-B14F-4D97-AF65-F5344CB8AC3E}">
        <p14:creationId xmlns:p14="http://schemas.microsoft.com/office/powerpoint/2010/main" val="1733367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3B47FC9C-2ED3-4100-A4EF-E8CDFEE106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xmlns="" id="{50F0DB26-1A3F-ABB7-547A-23FAA31D53E1}"/>
              </a:ext>
            </a:extLst>
          </p:cNvPr>
          <p:cNvGraphicFramePr>
            <a:graphicFrameLocks noGrp="1"/>
          </p:cNvGraphicFramePr>
          <p:nvPr>
            <p:extLst>
              <p:ext uri="{D42A27DB-BD31-4B8C-83A1-F6EECF244321}">
                <p14:modId xmlns:p14="http://schemas.microsoft.com/office/powerpoint/2010/main" val="3892948644"/>
              </p:ext>
            </p:extLst>
          </p:nvPr>
        </p:nvGraphicFramePr>
        <p:xfrm>
          <a:off x="337625" y="281354"/>
          <a:ext cx="11633800" cy="2301896"/>
        </p:xfrm>
        <a:graphic>
          <a:graphicData uri="http://schemas.openxmlformats.org/drawingml/2006/table">
            <a:tbl>
              <a:tblPr bandRow="1">
                <a:tableStyleId>{5C22544A-7EE6-4342-B048-85BDC9FD1C3A}</a:tableStyleId>
              </a:tblPr>
              <a:tblGrid>
                <a:gridCol w="3515290">
                  <a:extLst>
                    <a:ext uri="{9D8B030D-6E8A-4147-A177-3AD203B41FA5}">
                      <a16:colId xmlns:a16="http://schemas.microsoft.com/office/drawing/2014/main" xmlns="" val="1028770535"/>
                    </a:ext>
                  </a:extLst>
                </a:gridCol>
                <a:gridCol w="541234">
                  <a:extLst>
                    <a:ext uri="{9D8B030D-6E8A-4147-A177-3AD203B41FA5}">
                      <a16:colId xmlns:a16="http://schemas.microsoft.com/office/drawing/2014/main" xmlns="" val="3090561324"/>
                    </a:ext>
                  </a:extLst>
                </a:gridCol>
                <a:gridCol w="541234">
                  <a:extLst>
                    <a:ext uri="{9D8B030D-6E8A-4147-A177-3AD203B41FA5}">
                      <a16:colId xmlns:a16="http://schemas.microsoft.com/office/drawing/2014/main" xmlns="" val="4161670605"/>
                    </a:ext>
                  </a:extLst>
                </a:gridCol>
                <a:gridCol w="541234">
                  <a:extLst>
                    <a:ext uri="{9D8B030D-6E8A-4147-A177-3AD203B41FA5}">
                      <a16:colId xmlns:a16="http://schemas.microsoft.com/office/drawing/2014/main" xmlns="" val="2139691840"/>
                    </a:ext>
                  </a:extLst>
                </a:gridCol>
                <a:gridCol w="541234">
                  <a:extLst>
                    <a:ext uri="{9D8B030D-6E8A-4147-A177-3AD203B41FA5}">
                      <a16:colId xmlns:a16="http://schemas.microsoft.com/office/drawing/2014/main" xmlns="" val="4146608711"/>
                    </a:ext>
                  </a:extLst>
                </a:gridCol>
                <a:gridCol w="541234">
                  <a:extLst>
                    <a:ext uri="{9D8B030D-6E8A-4147-A177-3AD203B41FA5}">
                      <a16:colId xmlns:a16="http://schemas.microsoft.com/office/drawing/2014/main" xmlns="" val="74475716"/>
                    </a:ext>
                  </a:extLst>
                </a:gridCol>
                <a:gridCol w="541234">
                  <a:extLst>
                    <a:ext uri="{9D8B030D-6E8A-4147-A177-3AD203B41FA5}">
                      <a16:colId xmlns:a16="http://schemas.microsoft.com/office/drawing/2014/main" xmlns="" val="3217968316"/>
                    </a:ext>
                  </a:extLst>
                </a:gridCol>
                <a:gridCol w="541234">
                  <a:extLst>
                    <a:ext uri="{9D8B030D-6E8A-4147-A177-3AD203B41FA5}">
                      <a16:colId xmlns:a16="http://schemas.microsoft.com/office/drawing/2014/main" xmlns="" val="1725411484"/>
                    </a:ext>
                  </a:extLst>
                </a:gridCol>
                <a:gridCol w="541234">
                  <a:extLst>
                    <a:ext uri="{9D8B030D-6E8A-4147-A177-3AD203B41FA5}">
                      <a16:colId xmlns:a16="http://schemas.microsoft.com/office/drawing/2014/main" xmlns="" val="3540717094"/>
                    </a:ext>
                  </a:extLst>
                </a:gridCol>
                <a:gridCol w="541234">
                  <a:extLst>
                    <a:ext uri="{9D8B030D-6E8A-4147-A177-3AD203B41FA5}">
                      <a16:colId xmlns:a16="http://schemas.microsoft.com/office/drawing/2014/main" xmlns="" val="1196875910"/>
                    </a:ext>
                  </a:extLst>
                </a:gridCol>
                <a:gridCol w="541234">
                  <a:extLst>
                    <a:ext uri="{9D8B030D-6E8A-4147-A177-3AD203B41FA5}">
                      <a16:colId xmlns:a16="http://schemas.microsoft.com/office/drawing/2014/main" xmlns="" val="1505552026"/>
                    </a:ext>
                  </a:extLst>
                </a:gridCol>
                <a:gridCol w="541234">
                  <a:extLst>
                    <a:ext uri="{9D8B030D-6E8A-4147-A177-3AD203B41FA5}">
                      <a16:colId xmlns:a16="http://schemas.microsoft.com/office/drawing/2014/main" xmlns="" val="2292881596"/>
                    </a:ext>
                  </a:extLst>
                </a:gridCol>
                <a:gridCol w="541234">
                  <a:extLst>
                    <a:ext uri="{9D8B030D-6E8A-4147-A177-3AD203B41FA5}">
                      <a16:colId xmlns:a16="http://schemas.microsoft.com/office/drawing/2014/main" xmlns="" val="1538455606"/>
                    </a:ext>
                  </a:extLst>
                </a:gridCol>
                <a:gridCol w="541234">
                  <a:extLst>
                    <a:ext uri="{9D8B030D-6E8A-4147-A177-3AD203B41FA5}">
                      <a16:colId xmlns:a16="http://schemas.microsoft.com/office/drawing/2014/main" xmlns="" val="1883745035"/>
                    </a:ext>
                  </a:extLst>
                </a:gridCol>
                <a:gridCol w="541234">
                  <a:extLst>
                    <a:ext uri="{9D8B030D-6E8A-4147-A177-3AD203B41FA5}">
                      <a16:colId xmlns:a16="http://schemas.microsoft.com/office/drawing/2014/main" xmlns="" val="1986605487"/>
                    </a:ext>
                  </a:extLst>
                </a:gridCol>
                <a:gridCol w="541234">
                  <a:extLst>
                    <a:ext uri="{9D8B030D-6E8A-4147-A177-3AD203B41FA5}">
                      <a16:colId xmlns:a16="http://schemas.microsoft.com/office/drawing/2014/main" xmlns="" val="2711385478"/>
                    </a:ext>
                  </a:extLst>
                </a:gridCol>
              </a:tblGrid>
              <a:tr h="575474">
                <a:tc>
                  <a:txBody>
                    <a:bodyPr/>
                    <a:lstStyle/>
                    <a:p>
                      <a:pPr algn="ctr" rtl="0" fontAlgn="ctr"/>
                      <a:r>
                        <a:rPr lang="en-US" sz="1800" b="1" u="none" strike="noStrike" dirty="0">
                          <a:solidFill>
                            <a:srgbClr val="002060"/>
                          </a:solidFill>
                          <a:effectLst/>
                        </a:rPr>
                        <a:t>Year </a:t>
                      </a:r>
                      <a:endParaRPr lang="en-US" sz="1800" b="1" i="0" u="none" strike="noStrike" dirty="0">
                        <a:solidFill>
                          <a:srgbClr val="00206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2008</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2009</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2010</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2011</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2012</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2013</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2014</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2015</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2016</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2017</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2018</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2019</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2020</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2021</a:t>
                      </a:r>
                      <a:endParaRPr lang="en-US" sz="1600" b="1" i="0" u="none" strike="noStrike">
                        <a:solidFill>
                          <a:srgbClr val="160977"/>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solidFill>
                            <a:srgbClr val="160977"/>
                          </a:solidFill>
                          <a:effectLst/>
                        </a:rPr>
                        <a:t>2022</a:t>
                      </a:r>
                      <a:endParaRPr lang="en-US" sz="1600" b="1" i="0" u="none" strike="noStrike">
                        <a:solidFill>
                          <a:srgbClr val="160977"/>
                        </a:solidFill>
                        <a:effectLst/>
                        <a:latin typeface="Calibri" panose="020F0502020204030204" pitchFamily="34" charset="0"/>
                      </a:endParaRPr>
                    </a:p>
                  </a:txBody>
                  <a:tcPr marL="7686" marR="7686" marT="7686" marB="0" anchor="ctr"/>
                </a:tc>
                <a:extLst>
                  <a:ext uri="{0D108BD9-81ED-4DB2-BD59-A6C34878D82A}">
                    <a16:rowId xmlns:a16="http://schemas.microsoft.com/office/drawing/2014/main" xmlns="" val="1538950415"/>
                  </a:ext>
                </a:extLst>
              </a:tr>
              <a:tr h="575474">
                <a:tc>
                  <a:txBody>
                    <a:bodyPr/>
                    <a:lstStyle/>
                    <a:p>
                      <a:pPr algn="ctr" rtl="0" fontAlgn="ctr"/>
                      <a:r>
                        <a:rPr lang="en-US" sz="1800" b="1" u="none" strike="noStrike" dirty="0">
                          <a:solidFill>
                            <a:srgbClr val="002060"/>
                          </a:solidFill>
                          <a:effectLst/>
                        </a:rPr>
                        <a:t>Loan Disbursement (Tk. Billion) </a:t>
                      </a:r>
                      <a:endParaRPr lang="en-US" sz="1800" b="1" i="0" u="none" strike="noStrike" dirty="0">
                        <a:solidFill>
                          <a:srgbClr val="00206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217.1</a:t>
                      </a:r>
                      <a:endParaRPr lang="en-US" sz="1600" b="1" i="0" u="none" strike="noStrike">
                        <a:solidFill>
                          <a:srgbClr val="FF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261.2</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306.7</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303.2</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456</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432.3</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462</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633.4</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787</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1033</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1202</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1403</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1350</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1511</a:t>
                      </a:r>
                      <a:endParaRPr lang="en-US" sz="1600" b="1" i="0" u="none" strike="noStrike">
                        <a:solidFill>
                          <a:srgbClr val="FF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1918</a:t>
                      </a:r>
                      <a:endParaRPr lang="en-US" sz="1600" b="1" i="0" u="none" strike="noStrike">
                        <a:solidFill>
                          <a:srgbClr val="000000"/>
                        </a:solidFill>
                        <a:effectLst/>
                        <a:latin typeface="Calibri" panose="020F0502020204030204" pitchFamily="34" charset="0"/>
                      </a:endParaRPr>
                    </a:p>
                  </a:txBody>
                  <a:tcPr marL="7686" marR="7686" marT="7686" marB="0" anchor="ctr"/>
                </a:tc>
                <a:extLst>
                  <a:ext uri="{0D108BD9-81ED-4DB2-BD59-A6C34878D82A}">
                    <a16:rowId xmlns:a16="http://schemas.microsoft.com/office/drawing/2014/main" xmlns="" val="3001890175"/>
                  </a:ext>
                </a:extLst>
              </a:tr>
              <a:tr h="575474">
                <a:tc>
                  <a:txBody>
                    <a:bodyPr/>
                    <a:lstStyle/>
                    <a:p>
                      <a:pPr algn="ctr" rtl="0" fontAlgn="ctr"/>
                      <a:r>
                        <a:rPr lang="en-US" sz="1800" b="1" u="none" strike="noStrike" dirty="0">
                          <a:solidFill>
                            <a:srgbClr val="002060"/>
                          </a:solidFill>
                          <a:effectLst/>
                        </a:rPr>
                        <a:t> Loan Outstanding (Existing Loan to Borrower) (Tk. Billion) </a:t>
                      </a:r>
                      <a:endParaRPr lang="en-US" sz="1800" b="1" i="0" u="none" strike="noStrike" dirty="0">
                        <a:solidFill>
                          <a:srgbClr val="00206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134.7</a:t>
                      </a:r>
                      <a:endParaRPr lang="en-US" sz="1600" b="1" i="0" u="none" strike="noStrike" dirty="0">
                        <a:solidFill>
                          <a:srgbClr val="FF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143.1</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145</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173.8</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211.3</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257</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282.2</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352.4</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459.4</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570.6</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673.9</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787.6</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888.6</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947.7</a:t>
                      </a:r>
                      <a:endParaRPr lang="en-US" sz="1600" b="1" i="0" u="none" strike="noStrike">
                        <a:solidFill>
                          <a:srgbClr val="FF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1241</a:t>
                      </a:r>
                      <a:endParaRPr lang="en-US" sz="1600" b="1" i="0" u="none" strike="noStrike" dirty="0">
                        <a:solidFill>
                          <a:srgbClr val="000000"/>
                        </a:solidFill>
                        <a:effectLst/>
                        <a:latin typeface="Calibri" panose="020F0502020204030204" pitchFamily="34" charset="0"/>
                      </a:endParaRPr>
                    </a:p>
                  </a:txBody>
                  <a:tcPr marL="7686" marR="7686" marT="7686" marB="0" anchor="ctr"/>
                </a:tc>
                <a:extLst>
                  <a:ext uri="{0D108BD9-81ED-4DB2-BD59-A6C34878D82A}">
                    <a16:rowId xmlns:a16="http://schemas.microsoft.com/office/drawing/2014/main" xmlns="" val="803850849"/>
                  </a:ext>
                </a:extLst>
              </a:tr>
              <a:tr h="575474">
                <a:tc>
                  <a:txBody>
                    <a:bodyPr/>
                    <a:lstStyle/>
                    <a:p>
                      <a:pPr algn="ctr" rtl="0" fontAlgn="ctr"/>
                      <a:r>
                        <a:rPr lang="en-US" sz="1800" b="1" u="none" strike="noStrike">
                          <a:solidFill>
                            <a:srgbClr val="002060"/>
                          </a:solidFill>
                          <a:effectLst/>
                        </a:rPr>
                        <a:t>Savings (Tk. Billion) </a:t>
                      </a:r>
                      <a:endParaRPr lang="en-US" sz="1800" b="1" i="0" u="none" strike="noStrike">
                        <a:solidFill>
                          <a:srgbClr val="00206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47.38</a:t>
                      </a:r>
                      <a:endParaRPr lang="en-US" sz="1600" b="1" i="0" u="none" strike="noStrike">
                        <a:solidFill>
                          <a:srgbClr val="FF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50.61</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51.36</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63.3</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75.25  </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a:effectLst/>
                        </a:rPr>
                        <a:t>93.99</a:t>
                      </a:r>
                      <a:endParaRPr lang="en-US" sz="1600" b="1" i="0" u="none" strike="noStrike">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107</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135.4</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171.2</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217.9</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263</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306.1</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373.9</a:t>
                      </a:r>
                      <a:endParaRPr lang="en-US" sz="1600" b="1" i="0" u="none" strike="noStrike" dirty="0">
                        <a:solidFill>
                          <a:srgbClr val="00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422.1</a:t>
                      </a:r>
                      <a:endParaRPr lang="en-US" sz="1600" b="1" i="0" u="none" strike="noStrike" dirty="0">
                        <a:solidFill>
                          <a:srgbClr val="FF0000"/>
                        </a:solidFill>
                        <a:effectLst/>
                        <a:latin typeface="Calibri" panose="020F0502020204030204" pitchFamily="34" charset="0"/>
                      </a:endParaRPr>
                    </a:p>
                  </a:txBody>
                  <a:tcPr marL="7686" marR="7686" marT="7686" marB="0" anchor="ctr"/>
                </a:tc>
                <a:tc>
                  <a:txBody>
                    <a:bodyPr/>
                    <a:lstStyle/>
                    <a:p>
                      <a:pPr algn="ctr" rtl="0" fontAlgn="ctr"/>
                      <a:r>
                        <a:rPr lang="en-US" sz="1600" b="1" u="none" strike="noStrike" dirty="0">
                          <a:effectLst/>
                        </a:rPr>
                        <a:t>496.2</a:t>
                      </a:r>
                      <a:endParaRPr lang="en-US" sz="1600" b="1" i="0" u="none" strike="noStrike" dirty="0">
                        <a:solidFill>
                          <a:srgbClr val="000000"/>
                        </a:solidFill>
                        <a:effectLst/>
                        <a:latin typeface="Calibri" panose="020F0502020204030204" pitchFamily="34" charset="0"/>
                      </a:endParaRPr>
                    </a:p>
                  </a:txBody>
                  <a:tcPr marL="7686" marR="7686" marT="7686" marB="0" anchor="ctr"/>
                </a:tc>
                <a:extLst>
                  <a:ext uri="{0D108BD9-81ED-4DB2-BD59-A6C34878D82A}">
                    <a16:rowId xmlns:a16="http://schemas.microsoft.com/office/drawing/2014/main" xmlns="" val="2855017987"/>
                  </a:ext>
                </a:extLst>
              </a:tr>
            </a:tbl>
          </a:graphicData>
        </a:graphic>
      </p:graphicFrame>
      <p:sp>
        <p:nvSpPr>
          <p:cNvPr id="2" name="Title 1">
            <a:extLst>
              <a:ext uri="{FF2B5EF4-FFF2-40B4-BE49-F238E27FC236}">
                <a16:creationId xmlns:a16="http://schemas.microsoft.com/office/drawing/2014/main" xmlns="" id="{2584EDB1-3254-59B2-0954-10F685F6BF5C}"/>
              </a:ext>
            </a:extLst>
          </p:cNvPr>
          <p:cNvSpPr>
            <a:spLocks noGrp="1"/>
          </p:cNvSpPr>
          <p:nvPr>
            <p:ph type="title"/>
          </p:nvPr>
        </p:nvSpPr>
        <p:spPr>
          <a:xfrm>
            <a:off x="838200" y="5697415"/>
            <a:ext cx="10515600" cy="603390"/>
          </a:xfrm>
        </p:spPr>
        <p:txBody>
          <a:bodyPr vert="horz" lIns="91440" tIns="45720" rIns="91440" bIns="45720" rtlCol="0" anchor="ctr">
            <a:normAutofit fontScale="90000"/>
          </a:bodyPr>
          <a:lstStyle/>
          <a:p>
            <a:pPr>
              <a:lnSpc>
                <a:spcPct val="90000"/>
              </a:lnSpc>
            </a:pPr>
            <a:r>
              <a:rPr lang="en-US" sz="5200" b="1" kern="1200">
                <a:solidFill>
                  <a:srgbClr val="003300"/>
                </a:solidFill>
                <a:effectLst>
                  <a:outerShdw blurRad="38100" dist="38100" dir="2700000" algn="tl">
                    <a:srgbClr val="000000">
                      <a:alpha val="43137"/>
                    </a:srgbClr>
                  </a:outerShdw>
                </a:effectLst>
                <a:latin typeface="+mj-lt"/>
                <a:ea typeface="+mj-ea"/>
                <a:cs typeface="+mj-cs"/>
              </a:rPr>
              <a:t>Growth of Credit &amp; Savings</a:t>
            </a:r>
          </a:p>
        </p:txBody>
      </p:sp>
      <p:sp>
        <p:nvSpPr>
          <p:cNvPr id="8" name="Slide Number Placeholder 7"/>
          <p:cNvSpPr>
            <a:spLocks noGrp="1"/>
          </p:cNvSpPr>
          <p:nvPr>
            <p:ph type="sldNum" sz="quarter" idx="12"/>
          </p:nvPr>
        </p:nvSpPr>
        <p:spPr/>
        <p:txBody>
          <a:bodyPr/>
          <a:lstStyle/>
          <a:p>
            <a:fld id="{3B2DE433-8ADA-4625-98A0-55B4958AF24D}" type="slidenum">
              <a:rPr lang="en-US" smtClean="0"/>
              <a:pPr/>
              <a:t>7</a:t>
            </a:fld>
            <a:endParaRPr lang="en-US"/>
          </a:p>
        </p:txBody>
      </p:sp>
      <p:sp>
        <p:nvSpPr>
          <p:cNvPr id="9" name="Date Placeholder 8"/>
          <p:cNvSpPr>
            <a:spLocks noGrp="1"/>
          </p:cNvSpPr>
          <p:nvPr>
            <p:ph type="dt" sz="half" idx="10"/>
          </p:nvPr>
        </p:nvSpPr>
        <p:spPr/>
        <p:txBody>
          <a:bodyPr/>
          <a:lstStyle/>
          <a:p>
            <a:fld id="{601E4B33-DE56-4DC4-A35C-C7057503805C}" type="datetime1">
              <a:rPr lang="en-US" smtClean="0"/>
              <a:t>5/3/2023</a:t>
            </a:fld>
            <a:endParaRPr lang="en-US"/>
          </a:p>
        </p:txBody>
      </p:sp>
      <p:sp>
        <p:nvSpPr>
          <p:cNvPr id="10" name="Footer Placeholder 9"/>
          <p:cNvSpPr>
            <a:spLocks noGrp="1"/>
          </p:cNvSpPr>
          <p:nvPr>
            <p:ph type="ftr" sz="quarter" idx="11"/>
          </p:nvPr>
        </p:nvSpPr>
        <p:spPr/>
        <p:txBody>
          <a:bodyPr/>
          <a:lstStyle/>
          <a:p>
            <a:r>
              <a:rPr lang="en-US"/>
              <a:t>Microcredit Regulatory Authority</a:t>
            </a:r>
          </a:p>
        </p:txBody>
      </p:sp>
      <p:graphicFrame>
        <p:nvGraphicFramePr>
          <p:cNvPr id="6" name="Chart 5">
            <a:extLst>
              <a:ext uri="{FF2B5EF4-FFF2-40B4-BE49-F238E27FC236}">
                <a16:creationId xmlns:a16="http://schemas.microsoft.com/office/drawing/2014/main" xmlns="" id="{A16C1FE4-19C1-7C78-B94E-1E54EC437F24}"/>
              </a:ext>
            </a:extLst>
          </p:cNvPr>
          <p:cNvGraphicFramePr>
            <a:graphicFrameLocks/>
          </p:cNvGraphicFramePr>
          <p:nvPr>
            <p:extLst>
              <p:ext uri="{D42A27DB-BD31-4B8C-83A1-F6EECF244321}">
                <p14:modId xmlns:p14="http://schemas.microsoft.com/office/powerpoint/2010/main" val="3125629417"/>
              </p:ext>
            </p:extLst>
          </p:nvPr>
        </p:nvGraphicFramePr>
        <p:xfrm>
          <a:off x="609599" y="2813437"/>
          <a:ext cx="10972799" cy="2828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256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xmlns="" id="{BDD7C558-8828-D426-E9DC-C9413DFC73FF}"/>
              </a:ext>
            </a:extLst>
          </p:cNvPr>
          <p:cNvGraphicFramePr>
            <a:graphicFrameLocks noGrp="1"/>
          </p:cNvGraphicFramePr>
          <p:nvPr>
            <p:extLst>
              <p:ext uri="{D42A27DB-BD31-4B8C-83A1-F6EECF244321}">
                <p14:modId xmlns:p14="http://schemas.microsoft.com/office/powerpoint/2010/main" val="3045985769"/>
              </p:ext>
            </p:extLst>
          </p:nvPr>
        </p:nvGraphicFramePr>
        <p:xfrm>
          <a:off x="4110038" y="4051300"/>
          <a:ext cx="7203585" cy="2261288"/>
        </p:xfrm>
        <a:graphic>
          <a:graphicData uri="http://schemas.openxmlformats.org/drawingml/2006/table">
            <a:tbl>
              <a:tblPr bandRow="1">
                <a:tableStyleId>{8799B23B-EC83-4686-B30A-512413B5E67A}</a:tableStyleId>
              </a:tblPr>
              <a:tblGrid>
                <a:gridCol w="2492594">
                  <a:extLst>
                    <a:ext uri="{9D8B030D-6E8A-4147-A177-3AD203B41FA5}">
                      <a16:colId xmlns:a16="http://schemas.microsoft.com/office/drawing/2014/main" xmlns="" val="3054192256"/>
                    </a:ext>
                  </a:extLst>
                </a:gridCol>
                <a:gridCol w="2492594">
                  <a:extLst>
                    <a:ext uri="{9D8B030D-6E8A-4147-A177-3AD203B41FA5}">
                      <a16:colId xmlns:a16="http://schemas.microsoft.com/office/drawing/2014/main" xmlns="" val="2236978971"/>
                    </a:ext>
                  </a:extLst>
                </a:gridCol>
                <a:gridCol w="2218397">
                  <a:extLst>
                    <a:ext uri="{9D8B030D-6E8A-4147-A177-3AD203B41FA5}">
                      <a16:colId xmlns:a16="http://schemas.microsoft.com/office/drawing/2014/main" xmlns="" val="3478538932"/>
                    </a:ext>
                  </a:extLst>
                </a:gridCol>
              </a:tblGrid>
              <a:tr h="262344">
                <a:tc rowSpan="2">
                  <a:txBody>
                    <a:bodyPr/>
                    <a:lstStyle/>
                    <a:p>
                      <a:pPr algn="l" fontAlgn="ctr"/>
                      <a:r>
                        <a:rPr lang="en-US" sz="1600" b="1" u="none" strike="noStrike" dirty="0">
                          <a:solidFill>
                            <a:srgbClr val="002060"/>
                          </a:solidFill>
                          <a:effectLst/>
                        </a:rPr>
                        <a:t>Description</a:t>
                      </a:r>
                      <a:endParaRPr lang="en-US" sz="1600" b="1" i="0" u="none" strike="noStrike" dirty="0">
                        <a:solidFill>
                          <a:srgbClr val="002060"/>
                        </a:solidFill>
                        <a:effectLst/>
                        <a:latin typeface="NikoshLight" panose="02000000000000000000" pitchFamily="2" charset="0"/>
                      </a:endParaRPr>
                    </a:p>
                  </a:txBody>
                  <a:tcPr marL="5944" marR="5944" marT="5944" marB="0" anchor="ctr"/>
                </a:tc>
                <a:tc>
                  <a:txBody>
                    <a:bodyPr/>
                    <a:lstStyle/>
                    <a:p>
                      <a:pPr algn="ctr" fontAlgn="ctr"/>
                      <a:r>
                        <a:rPr lang="en-US" sz="1600" b="1" u="none" strike="noStrike">
                          <a:solidFill>
                            <a:srgbClr val="002060"/>
                          </a:solidFill>
                          <a:effectLst/>
                        </a:rPr>
                        <a:t>Member</a:t>
                      </a:r>
                      <a:endParaRPr lang="en-US" sz="1600" b="1" i="0" u="none" strike="noStrike">
                        <a:solidFill>
                          <a:srgbClr val="002060"/>
                        </a:solidFill>
                        <a:effectLst/>
                        <a:latin typeface="NikoshLight" panose="02000000000000000000" pitchFamily="2" charset="0"/>
                      </a:endParaRPr>
                    </a:p>
                  </a:txBody>
                  <a:tcPr marL="5944" marR="5944" marT="5944" marB="0" anchor="ctr"/>
                </a:tc>
                <a:tc>
                  <a:txBody>
                    <a:bodyPr/>
                    <a:lstStyle/>
                    <a:p>
                      <a:pPr algn="ctr" fontAlgn="ctr"/>
                      <a:r>
                        <a:rPr lang="en-US" sz="1600" b="1" u="none" strike="noStrike">
                          <a:solidFill>
                            <a:srgbClr val="002060"/>
                          </a:solidFill>
                          <a:effectLst/>
                        </a:rPr>
                        <a:t>Borrowers</a:t>
                      </a:r>
                      <a:endParaRPr lang="en-US" sz="1600" b="1" i="0" u="none" strike="noStrike">
                        <a:solidFill>
                          <a:srgbClr val="002060"/>
                        </a:solidFill>
                        <a:effectLst/>
                        <a:latin typeface="NikoshLight" panose="02000000000000000000" pitchFamily="2" charset="0"/>
                      </a:endParaRPr>
                    </a:p>
                  </a:txBody>
                  <a:tcPr marL="5944" marR="5944" marT="5944" marB="0" anchor="ctr"/>
                </a:tc>
                <a:extLst>
                  <a:ext uri="{0D108BD9-81ED-4DB2-BD59-A6C34878D82A}">
                    <a16:rowId xmlns:a16="http://schemas.microsoft.com/office/drawing/2014/main" xmlns="" val="1220658994"/>
                  </a:ext>
                </a:extLst>
              </a:tr>
              <a:tr h="262344">
                <a:tc vMerge="1">
                  <a:txBody>
                    <a:bodyPr/>
                    <a:lstStyle/>
                    <a:p>
                      <a:endParaRPr lang="en-US"/>
                    </a:p>
                  </a:txBody>
                  <a:tcPr/>
                </a:tc>
                <a:tc>
                  <a:txBody>
                    <a:bodyPr/>
                    <a:lstStyle/>
                    <a:p>
                      <a:pPr algn="ctr" fontAlgn="ctr"/>
                      <a:r>
                        <a:rPr lang="en-US" sz="1600" b="1" u="none" strike="noStrike">
                          <a:solidFill>
                            <a:srgbClr val="002060"/>
                          </a:solidFill>
                          <a:effectLst/>
                        </a:rPr>
                        <a:t>(In Millions)</a:t>
                      </a:r>
                      <a:endParaRPr lang="en-US" sz="1600" b="1" i="0" u="none" strike="noStrike">
                        <a:solidFill>
                          <a:srgbClr val="002060"/>
                        </a:solidFill>
                        <a:effectLst/>
                        <a:latin typeface="NikoshLight" panose="02000000000000000000" pitchFamily="2" charset="0"/>
                      </a:endParaRPr>
                    </a:p>
                  </a:txBody>
                  <a:tcPr marL="5944" marR="5944" marT="5944" marB="0" anchor="ctr"/>
                </a:tc>
                <a:tc>
                  <a:txBody>
                    <a:bodyPr/>
                    <a:lstStyle/>
                    <a:p>
                      <a:pPr algn="ctr" fontAlgn="ctr"/>
                      <a:r>
                        <a:rPr lang="en-US" sz="1600" b="1" u="none" strike="noStrike" dirty="0">
                          <a:solidFill>
                            <a:srgbClr val="002060"/>
                          </a:solidFill>
                          <a:effectLst/>
                        </a:rPr>
                        <a:t>(In Million)</a:t>
                      </a:r>
                      <a:endParaRPr lang="en-US" sz="1600" b="1" i="0" u="none" strike="noStrike" dirty="0">
                        <a:solidFill>
                          <a:srgbClr val="002060"/>
                        </a:solidFill>
                        <a:effectLst/>
                        <a:latin typeface="NikoshLight" panose="02000000000000000000" pitchFamily="2" charset="0"/>
                      </a:endParaRPr>
                    </a:p>
                  </a:txBody>
                  <a:tcPr marL="5944" marR="5944" marT="5944" marB="0" anchor="ctr"/>
                </a:tc>
                <a:extLst>
                  <a:ext uri="{0D108BD9-81ED-4DB2-BD59-A6C34878D82A}">
                    <a16:rowId xmlns:a16="http://schemas.microsoft.com/office/drawing/2014/main" xmlns="" val="939472656"/>
                  </a:ext>
                </a:extLst>
              </a:tr>
              <a:tr h="248818">
                <a:tc>
                  <a:txBody>
                    <a:bodyPr/>
                    <a:lstStyle/>
                    <a:p>
                      <a:pPr algn="l" fontAlgn="ctr"/>
                      <a:r>
                        <a:rPr lang="en-US" sz="1600" b="1" u="none" strike="noStrike" dirty="0">
                          <a:solidFill>
                            <a:srgbClr val="003300"/>
                          </a:solidFill>
                          <a:effectLst/>
                        </a:rPr>
                        <a:t>MRA licensed MFIS</a:t>
                      </a:r>
                      <a:endParaRPr lang="en-US" sz="1600" b="1" i="0" u="none" strike="noStrike" dirty="0">
                        <a:solidFill>
                          <a:srgbClr val="003300"/>
                        </a:solidFill>
                        <a:effectLst/>
                        <a:latin typeface="Times New Roman" panose="02020603050405020304" pitchFamily="18" charset="0"/>
                      </a:endParaRPr>
                    </a:p>
                  </a:txBody>
                  <a:tcPr marL="5944" marR="5944" marT="5944" marB="0" anchor="ctr"/>
                </a:tc>
                <a:tc>
                  <a:txBody>
                    <a:bodyPr/>
                    <a:lstStyle/>
                    <a:p>
                      <a:pPr algn="ctr" fontAlgn="ctr"/>
                      <a:r>
                        <a:rPr lang="en-US" sz="1600" b="1" u="none" strike="noStrike" dirty="0">
                          <a:effectLst>
                            <a:outerShdw blurRad="38100" dist="38100" dir="2700000" algn="tl">
                              <a:srgbClr val="000000">
                                <a:alpha val="43137"/>
                              </a:srgbClr>
                            </a:outerShdw>
                          </a:effectLst>
                        </a:rPr>
                        <a:t>38.26</a:t>
                      </a:r>
                      <a:endParaRPr lang="en-US" sz="1600" b="1" i="0" u="none" strike="noStrike" dirty="0">
                        <a:solidFill>
                          <a:srgbClr val="000000"/>
                        </a:solidFill>
                        <a:effectLst>
                          <a:outerShdw blurRad="38100" dist="38100" dir="2700000" algn="tl">
                            <a:srgbClr val="000000">
                              <a:alpha val="43137"/>
                            </a:srgbClr>
                          </a:outerShdw>
                        </a:effectLst>
                        <a:latin typeface="NikoshLight" panose="02000000000000000000" pitchFamily="2" charset="0"/>
                      </a:endParaRPr>
                    </a:p>
                  </a:txBody>
                  <a:tcPr marL="5944" marR="5944" marT="5944" marB="0" anchor="ctr"/>
                </a:tc>
                <a:tc>
                  <a:txBody>
                    <a:bodyPr/>
                    <a:lstStyle/>
                    <a:p>
                      <a:pPr algn="ctr" fontAlgn="ctr"/>
                      <a:r>
                        <a:rPr lang="en-US" sz="1600" b="1" u="none" strike="noStrike">
                          <a:effectLst>
                            <a:outerShdw blurRad="38100" dist="38100" dir="2700000" algn="tl">
                              <a:srgbClr val="000000">
                                <a:alpha val="43137"/>
                              </a:srgbClr>
                            </a:outerShdw>
                          </a:effectLst>
                        </a:rPr>
                        <a:t>29.74</a:t>
                      </a:r>
                      <a:endParaRPr lang="en-US" sz="1600" b="1" i="0" u="none" strike="noStrike">
                        <a:solidFill>
                          <a:srgbClr val="000000"/>
                        </a:solidFill>
                        <a:effectLst>
                          <a:outerShdw blurRad="38100" dist="38100" dir="2700000" algn="tl">
                            <a:srgbClr val="000000">
                              <a:alpha val="43137"/>
                            </a:srgbClr>
                          </a:outerShdw>
                        </a:effectLst>
                        <a:latin typeface="NikoshLight" panose="02000000000000000000" pitchFamily="2" charset="0"/>
                      </a:endParaRPr>
                    </a:p>
                  </a:txBody>
                  <a:tcPr marL="5944" marR="5944" marT="5944" marB="0" anchor="ctr"/>
                </a:tc>
                <a:extLst>
                  <a:ext uri="{0D108BD9-81ED-4DB2-BD59-A6C34878D82A}">
                    <a16:rowId xmlns:a16="http://schemas.microsoft.com/office/drawing/2014/main" xmlns="" val="945237655"/>
                  </a:ext>
                </a:extLst>
              </a:tr>
              <a:tr h="248818">
                <a:tc>
                  <a:txBody>
                    <a:bodyPr/>
                    <a:lstStyle/>
                    <a:p>
                      <a:pPr algn="l" fontAlgn="ctr"/>
                      <a:r>
                        <a:rPr lang="en-US" sz="1600" b="1" u="none" strike="noStrike" dirty="0" err="1">
                          <a:solidFill>
                            <a:srgbClr val="003300"/>
                          </a:solidFill>
                          <a:effectLst/>
                        </a:rPr>
                        <a:t>Grameen</a:t>
                      </a:r>
                      <a:r>
                        <a:rPr lang="en-US" sz="1600" b="1" u="none" strike="noStrike" dirty="0">
                          <a:solidFill>
                            <a:srgbClr val="003300"/>
                          </a:solidFill>
                          <a:effectLst/>
                        </a:rPr>
                        <a:t> Bank</a:t>
                      </a:r>
                      <a:endParaRPr lang="en-US" sz="1600" b="1" i="0" u="none" strike="noStrike" dirty="0">
                        <a:solidFill>
                          <a:srgbClr val="003300"/>
                        </a:solidFill>
                        <a:effectLst/>
                        <a:latin typeface="NikoshLight" panose="02000000000000000000" pitchFamily="2" charset="0"/>
                      </a:endParaRPr>
                    </a:p>
                  </a:txBody>
                  <a:tcPr marL="5944" marR="5944" marT="5944" marB="0" anchor="ctr"/>
                </a:tc>
                <a:tc>
                  <a:txBody>
                    <a:bodyPr/>
                    <a:lstStyle/>
                    <a:p>
                      <a:pPr algn="ctr" fontAlgn="ctr"/>
                      <a:r>
                        <a:rPr lang="en-US" sz="1600" b="1" u="none" strike="noStrike" dirty="0">
                          <a:effectLst>
                            <a:outerShdw blurRad="38100" dist="38100" dir="2700000" algn="tl">
                              <a:srgbClr val="000000">
                                <a:alpha val="43137"/>
                              </a:srgbClr>
                            </a:outerShdw>
                          </a:effectLst>
                        </a:rPr>
                        <a:t>9.93</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5944" marR="5944" marT="5944" marB="0" anchor="ctr"/>
                </a:tc>
                <a:tc>
                  <a:txBody>
                    <a:bodyPr/>
                    <a:lstStyle/>
                    <a:p>
                      <a:pPr algn="ctr" fontAlgn="ctr"/>
                      <a:r>
                        <a:rPr lang="en-US" sz="1600" b="1" u="none" strike="noStrike">
                          <a:effectLst>
                            <a:outerShdw blurRad="38100" dist="38100" dir="2700000" algn="tl">
                              <a:srgbClr val="000000">
                                <a:alpha val="43137"/>
                              </a:srgbClr>
                            </a:outerShdw>
                          </a:effectLst>
                        </a:rPr>
                        <a:t>6.84</a:t>
                      </a:r>
                      <a:endParaRPr lang="en-US" sz="1600" b="1" i="0" u="none" strike="noStrike">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xmlns="" val="642932756"/>
                  </a:ext>
                </a:extLst>
              </a:tr>
              <a:tr h="248818">
                <a:tc>
                  <a:txBody>
                    <a:bodyPr/>
                    <a:lstStyle/>
                    <a:p>
                      <a:pPr algn="l" fontAlgn="ctr"/>
                      <a:r>
                        <a:rPr lang="en-US" sz="1600" b="1" u="none" strike="noStrike" dirty="0">
                          <a:solidFill>
                            <a:srgbClr val="003300"/>
                          </a:solidFill>
                          <a:effectLst/>
                        </a:rPr>
                        <a:t>Various Government Agencies</a:t>
                      </a:r>
                      <a:endParaRPr lang="en-US" sz="1600" b="1" i="0" u="none" strike="noStrike" dirty="0">
                        <a:solidFill>
                          <a:srgbClr val="003300"/>
                        </a:solidFill>
                        <a:effectLst/>
                        <a:latin typeface="NikoshLight" panose="02000000000000000000" pitchFamily="2" charset="0"/>
                      </a:endParaRPr>
                    </a:p>
                  </a:txBody>
                  <a:tcPr marL="5944" marR="5944" marT="5944" marB="0" anchor="ctr"/>
                </a:tc>
                <a:tc>
                  <a:txBody>
                    <a:bodyPr/>
                    <a:lstStyle/>
                    <a:p>
                      <a:pPr algn="ctr" fontAlgn="ctr"/>
                      <a:r>
                        <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rPr>
                        <a:t>6.43</a:t>
                      </a:r>
                    </a:p>
                  </a:txBody>
                  <a:tcPr marL="5944" marR="5944" marT="5944" marB="0" anchor="ctr"/>
                </a:tc>
                <a:tc>
                  <a:txBody>
                    <a:bodyPr/>
                    <a:lstStyle/>
                    <a:p>
                      <a:pPr algn="ctr" fontAlgn="ctr"/>
                      <a:r>
                        <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rPr>
                        <a:t>1.94</a:t>
                      </a:r>
                    </a:p>
                  </a:txBody>
                  <a:tcPr marL="5944" marR="5944" marT="5944" marB="0" anchor="ctr"/>
                </a:tc>
                <a:extLst>
                  <a:ext uri="{0D108BD9-81ED-4DB2-BD59-A6C34878D82A}">
                    <a16:rowId xmlns:a16="http://schemas.microsoft.com/office/drawing/2014/main" xmlns="" val="1957973231"/>
                  </a:ext>
                </a:extLst>
              </a:tr>
              <a:tr h="380653">
                <a:tc>
                  <a:txBody>
                    <a:bodyPr/>
                    <a:lstStyle/>
                    <a:p>
                      <a:pPr algn="l" fontAlgn="ctr"/>
                      <a:r>
                        <a:rPr lang="en-US" sz="1600" b="1" u="none" strike="noStrike" dirty="0">
                          <a:solidFill>
                            <a:srgbClr val="003300"/>
                          </a:solidFill>
                          <a:effectLst/>
                        </a:rPr>
                        <a:t>Government and Non-Government Banks</a:t>
                      </a:r>
                      <a:endParaRPr lang="en-US" sz="1600" b="1" i="0" u="none" strike="noStrike" dirty="0">
                        <a:solidFill>
                          <a:srgbClr val="003300"/>
                        </a:solidFill>
                        <a:effectLst/>
                        <a:latin typeface="NikoshLight" panose="02000000000000000000" pitchFamily="2" charset="0"/>
                      </a:endParaRPr>
                    </a:p>
                  </a:txBody>
                  <a:tcPr marL="5944" marR="5944" marT="5944" marB="0" anchor="ctr"/>
                </a:tc>
                <a:tc>
                  <a:txBody>
                    <a:bodyPr/>
                    <a:lstStyle/>
                    <a:p>
                      <a:pPr algn="ctr" fontAlgn="ctr"/>
                      <a:r>
                        <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rPr>
                        <a:t>6.73</a:t>
                      </a:r>
                    </a:p>
                  </a:txBody>
                  <a:tcPr marL="5944" marR="5944" marT="5944" marB="0" anchor="ctr"/>
                </a:tc>
                <a:tc>
                  <a:txBody>
                    <a:bodyPr/>
                    <a:lstStyle/>
                    <a:p>
                      <a:pPr algn="ctr" fontAlgn="ctr"/>
                      <a:r>
                        <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rPr>
                        <a:t>4.25</a:t>
                      </a:r>
                    </a:p>
                  </a:txBody>
                  <a:tcPr marL="5944" marR="5944" marT="5944" marB="0" anchor="ctr"/>
                </a:tc>
                <a:extLst>
                  <a:ext uri="{0D108BD9-81ED-4DB2-BD59-A6C34878D82A}">
                    <a16:rowId xmlns:a16="http://schemas.microsoft.com/office/drawing/2014/main" xmlns="" val="2757894930"/>
                  </a:ext>
                </a:extLst>
              </a:tr>
              <a:tr h="248818">
                <a:tc>
                  <a:txBody>
                    <a:bodyPr/>
                    <a:lstStyle/>
                    <a:p>
                      <a:pPr algn="l" fontAlgn="ctr"/>
                      <a:r>
                        <a:rPr lang="en-US" sz="1600" b="1" u="none" strike="noStrike" dirty="0">
                          <a:solidFill>
                            <a:srgbClr val="003300"/>
                          </a:solidFill>
                          <a:effectLst/>
                        </a:rPr>
                        <a:t>Total</a:t>
                      </a:r>
                      <a:endParaRPr lang="en-US" sz="1600" b="1" i="0" u="none" strike="noStrike" dirty="0">
                        <a:solidFill>
                          <a:srgbClr val="003300"/>
                        </a:solidFill>
                        <a:effectLst/>
                        <a:latin typeface="NikoshLight" panose="02000000000000000000" pitchFamily="2" charset="0"/>
                      </a:endParaRPr>
                    </a:p>
                  </a:txBody>
                  <a:tcPr marL="5944" marR="5944" marT="5944" marB="0" anchor="ctr"/>
                </a:tc>
                <a:tc>
                  <a:txBody>
                    <a:bodyPr/>
                    <a:lstStyle/>
                    <a:p>
                      <a:pPr algn="ctr" fontAlgn="ctr"/>
                      <a:r>
                        <a:rPr lang="en-US" sz="1600" b="1" u="none" strike="noStrike">
                          <a:effectLst>
                            <a:outerShdw blurRad="38100" dist="38100" dir="2700000" algn="tl">
                              <a:srgbClr val="000000">
                                <a:alpha val="43137"/>
                              </a:srgbClr>
                            </a:outerShdw>
                          </a:effectLst>
                        </a:rPr>
                        <a:t>61.34</a:t>
                      </a:r>
                      <a:endParaRPr lang="en-US" sz="1600" b="1" i="0" u="none" strike="noStrike">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5944" marR="5944" marT="5944" marB="0" anchor="ctr"/>
                </a:tc>
                <a:tc>
                  <a:txBody>
                    <a:bodyPr/>
                    <a:lstStyle/>
                    <a:p>
                      <a:pPr algn="ctr" fontAlgn="ctr"/>
                      <a:r>
                        <a:rPr lang="en-US" sz="1600" b="1" u="none" strike="noStrike" dirty="0">
                          <a:effectLst>
                            <a:outerShdw blurRad="38100" dist="38100" dir="2700000" algn="tl">
                              <a:srgbClr val="000000">
                                <a:alpha val="43137"/>
                              </a:srgbClr>
                            </a:outerShdw>
                          </a:effectLst>
                        </a:rPr>
                        <a:t>42.77</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xmlns="" val="1899758108"/>
                  </a:ext>
                </a:extLst>
              </a:tr>
            </a:tbl>
          </a:graphicData>
        </a:graphic>
      </p:graphicFrame>
      <p:sp>
        <p:nvSpPr>
          <p:cNvPr id="2" name="Title 1">
            <a:extLst>
              <a:ext uri="{FF2B5EF4-FFF2-40B4-BE49-F238E27FC236}">
                <a16:creationId xmlns:a16="http://schemas.microsoft.com/office/drawing/2014/main" xmlns="" id="{F399B935-9577-44A4-5894-F1C278E27E14}"/>
              </a:ext>
            </a:extLst>
          </p:cNvPr>
          <p:cNvSpPr>
            <a:spLocks noGrp="1"/>
          </p:cNvSpPr>
          <p:nvPr>
            <p:ph type="title"/>
          </p:nvPr>
        </p:nvSpPr>
        <p:spPr>
          <a:xfrm>
            <a:off x="951914" y="1321725"/>
            <a:ext cx="2838690" cy="4295304"/>
          </a:xfrm>
          <a:prstGeom prst="rect">
            <a:avLst/>
          </a:prstGeom>
          <a:solidFill>
            <a:schemeClr val="accent1"/>
          </a:solidFill>
          <a:ln w="174625" cmpd="thinThick">
            <a:solidFill>
              <a:schemeClr val="accent1"/>
            </a:solidFill>
          </a:ln>
        </p:spPr>
        <p:txBody>
          <a:bodyPr vert="horz" lIns="91440" tIns="45720" rIns="91440" bIns="45720" rtlCol="0" anchor="ctr">
            <a:normAutofit/>
          </a:bodyPr>
          <a:lstStyle/>
          <a:p>
            <a:pPr>
              <a:lnSpc>
                <a:spcPct val="90000"/>
              </a:lnSpc>
            </a:pPr>
            <a:r>
              <a:rPr lang="en-US" sz="3600" b="1" kern="1200" dirty="0">
                <a:solidFill>
                  <a:srgbClr val="FFFFFF"/>
                </a:solidFill>
                <a:effectLst>
                  <a:outerShdw blurRad="38100" dist="38100" dir="2700000" algn="tl">
                    <a:srgbClr val="000000">
                      <a:alpha val="43137"/>
                    </a:srgbClr>
                  </a:outerShdw>
                </a:effectLst>
                <a:latin typeface="+mj-lt"/>
                <a:ea typeface="+mj-ea"/>
                <a:cs typeface="+mj-cs"/>
              </a:rPr>
              <a:t> Highlights of Microfinance</a:t>
            </a:r>
            <a:br>
              <a:rPr lang="en-US" sz="3600" b="1" kern="1200" dirty="0">
                <a:solidFill>
                  <a:srgbClr val="FFFFFF"/>
                </a:solidFill>
                <a:effectLst>
                  <a:outerShdw blurRad="38100" dist="38100" dir="2700000" algn="tl">
                    <a:srgbClr val="000000">
                      <a:alpha val="43137"/>
                    </a:srgbClr>
                  </a:outerShdw>
                </a:effectLst>
                <a:latin typeface="+mj-lt"/>
                <a:ea typeface="+mj-ea"/>
                <a:cs typeface="+mj-cs"/>
              </a:rPr>
            </a:br>
            <a:r>
              <a:rPr lang="en-US" sz="3600" b="1" dirty="0">
                <a:solidFill>
                  <a:srgbClr val="FFFFFF"/>
                </a:solidFill>
                <a:effectLst>
                  <a:outerShdw blurRad="38100" dist="38100" dir="2700000" algn="tl">
                    <a:srgbClr val="000000">
                      <a:alpha val="43137"/>
                    </a:srgbClr>
                  </a:outerShdw>
                </a:effectLst>
              </a:rPr>
              <a:t>Sector</a:t>
            </a:r>
            <a:r>
              <a:rPr lang="en-US" sz="3600" b="1" kern="1200" dirty="0">
                <a:solidFill>
                  <a:srgbClr val="FFFFFF"/>
                </a:solidFill>
                <a:effectLst>
                  <a:outerShdw blurRad="38100" dist="38100" dir="2700000" algn="tl">
                    <a:srgbClr val="000000">
                      <a:alpha val="43137"/>
                    </a:srgbClr>
                  </a:outerShdw>
                </a:effectLst>
                <a:latin typeface="+mj-lt"/>
                <a:ea typeface="+mj-ea"/>
                <a:cs typeface="+mj-cs"/>
              </a:rPr>
              <a:t> </a:t>
            </a:r>
          </a:p>
        </p:txBody>
      </p:sp>
      <p:sp>
        <p:nvSpPr>
          <p:cNvPr id="4" name="Date Placeholder 3">
            <a:extLst>
              <a:ext uri="{FF2B5EF4-FFF2-40B4-BE49-F238E27FC236}">
                <a16:creationId xmlns:a16="http://schemas.microsoft.com/office/drawing/2014/main" xmlns="" id="{18D58EC4-7026-B6D0-2A06-D200C586408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defTabSz="914400">
              <a:spcAft>
                <a:spcPts val="600"/>
              </a:spcAft>
            </a:pPr>
            <a:fld id="{DA8B289C-6B8D-400B-8B46-F997E2963647}" type="datetime1">
              <a:rPr lang="en-US" smtClean="0"/>
              <a:t>5/3/2023</a:t>
            </a:fld>
            <a:endParaRPr lang="en-US"/>
          </a:p>
        </p:txBody>
      </p:sp>
      <p:sp>
        <p:nvSpPr>
          <p:cNvPr id="5" name="Footer Placeholder 4">
            <a:extLst>
              <a:ext uri="{FF2B5EF4-FFF2-40B4-BE49-F238E27FC236}">
                <a16:creationId xmlns:a16="http://schemas.microsoft.com/office/drawing/2014/main" xmlns="" id="{E0532992-3292-A8CE-7EF0-0215729090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Microcredit Regulatory Authority</a:t>
            </a:r>
          </a:p>
        </p:txBody>
      </p:sp>
      <p:sp>
        <p:nvSpPr>
          <p:cNvPr id="6" name="Slide Number Placeholder 5">
            <a:extLst>
              <a:ext uri="{FF2B5EF4-FFF2-40B4-BE49-F238E27FC236}">
                <a16:creationId xmlns:a16="http://schemas.microsoft.com/office/drawing/2014/main" xmlns="" id="{B7FC96A0-2A40-338D-A084-9509F1BFD43B}"/>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defTabSz="914400">
              <a:lnSpc>
                <a:spcPct val="90000"/>
              </a:lnSpc>
              <a:spcAft>
                <a:spcPts val="600"/>
              </a:spcAft>
            </a:pPr>
            <a:fld id="{D57F1E4F-1CFF-5643-939E-217C01CDF565}" type="slidenum">
              <a:rPr lang="en-US"/>
              <a:pPr defTabSz="914400">
                <a:lnSpc>
                  <a:spcPct val="90000"/>
                </a:lnSpc>
                <a:spcAft>
                  <a:spcPts val="600"/>
                </a:spcAft>
              </a:pPr>
              <a:t>8</a:t>
            </a:fld>
            <a:endParaRPr lang="en-US"/>
          </a:p>
        </p:txBody>
      </p:sp>
      <p:graphicFrame>
        <p:nvGraphicFramePr>
          <p:cNvPr id="3" name="Chart 2">
            <a:extLst>
              <a:ext uri="{FF2B5EF4-FFF2-40B4-BE49-F238E27FC236}">
                <a16:creationId xmlns:a16="http://schemas.microsoft.com/office/drawing/2014/main" xmlns="" id="{B478D738-B884-49C7-D9D8-475E131E53C8}"/>
              </a:ext>
            </a:extLst>
          </p:cNvPr>
          <p:cNvGraphicFramePr>
            <a:graphicFrameLocks/>
          </p:cNvGraphicFramePr>
          <p:nvPr>
            <p:extLst>
              <p:ext uri="{D42A27DB-BD31-4B8C-83A1-F6EECF244321}">
                <p14:modId xmlns:p14="http://schemas.microsoft.com/office/powerpoint/2010/main" val="3853487748"/>
              </p:ext>
            </p:extLst>
          </p:nvPr>
        </p:nvGraphicFramePr>
        <p:xfrm>
          <a:off x="4110038" y="594361"/>
          <a:ext cx="7130048" cy="3268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722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xmlns="" id="{9E421A00-5FFA-B4CB-A809-40747F1CB219}"/>
              </a:ext>
            </a:extLst>
          </p:cNvPr>
          <p:cNvGraphicFramePr>
            <a:graphicFrameLocks noGrp="1"/>
          </p:cNvGraphicFramePr>
          <p:nvPr>
            <p:extLst>
              <p:ext uri="{D42A27DB-BD31-4B8C-83A1-F6EECF244321}">
                <p14:modId xmlns:p14="http://schemas.microsoft.com/office/powerpoint/2010/main" val="3223933340"/>
              </p:ext>
            </p:extLst>
          </p:nvPr>
        </p:nvGraphicFramePr>
        <p:xfrm>
          <a:off x="5194300" y="469900"/>
          <a:ext cx="6513511" cy="3342531"/>
        </p:xfrm>
        <a:graphic>
          <a:graphicData uri="http://schemas.openxmlformats.org/drawingml/2006/table">
            <a:tbl>
              <a:tblPr bandRow="1">
                <a:tableStyleId>{69012ECD-51FC-41F1-AA8D-1B2483CD663E}</a:tableStyleId>
              </a:tblPr>
              <a:tblGrid>
                <a:gridCol w="1780244">
                  <a:extLst>
                    <a:ext uri="{9D8B030D-6E8A-4147-A177-3AD203B41FA5}">
                      <a16:colId xmlns:a16="http://schemas.microsoft.com/office/drawing/2014/main" xmlns="" val="1578191347"/>
                    </a:ext>
                  </a:extLst>
                </a:gridCol>
                <a:gridCol w="1564863">
                  <a:extLst>
                    <a:ext uri="{9D8B030D-6E8A-4147-A177-3AD203B41FA5}">
                      <a16:colId xmlns:a16="http://schemas.microsoft.com/office/drawing/2014/main" xmlns="" val="677114971"/>
                    </a:ext>
                  </a:extLst>
                </a:gridCol>
                <a:gridCol w="1398077">
                  <a:extLst>
                    <a:ext uri="{9D8B030D-6E8A-4147-A177-3AD203B41FA5}">
                      <a16:colId xmlns:a16="http://schemas.microsoft.com/office/drawing/2014/main" xmlns="" val="382314772"/>
                    </a:ext>
                  </a:extLst>
                </a:gridCol>
                <a:gridCol w="1770327">
                  <a:extLst>
                    <a:ext uri="{9D8B030D-6E8A-4147-A177-3AD203B41FA5}">
                      <a16:colId xmlns:a16="http://schemas.microsoft.com/office/drawing/2014/main" xmlns="" val="1651662069"/>
                    </a:ext>
                  </a:extLst>
                </a:gridCol>
              </a:tblGrid>
              <a:tr h="740635">
                <a:tc>
                  <a:txBody>
                    <a:bodyPr/>
                    <a:lstStyle/>
                    <a:p>
                      <a:pPr algn="ctr" fontAlgn="b"/>
                      <a:r>
                        <a:rPr lang="en-US" sz="1800" b="1" u="none" strike="noStrike" dirty="0">
                          <a:solidFill>
                            <a:srgbClr val="003300"/>
                          </a:solidFill>
                          <a:effectLst/>
                        </a:rPr>
                        <a:t>Description</a:t>
                      </a:r>
                      <a:endParaRPr lang="en-US" sz="1800" b="1" i="0" u="none" strike="noStrike" dirty="0">
                        <a:solidFill>
                          <a:srgbClr val="003300"/>
                        </a:solidFill>
                        <a:effectLst/>
                        <a:latin typeface="Calibri" panose="020F0502020204030204" pitchFamily="34" charset="0"/>
                      </a:endParaRPr>
                    </a:p>
                  </a:txBody>
                  <a:tcPr marL="5408" marR="5408" marT="540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solidFill>
                            <a:srgbClr val="003300"/>
                          </a:solidFill>
                          <a:effectLst/>
                        </a:rPr>
                        <a:t>Loan Outstanding </a:t>
                      </a:r>
                    </a:p>
                    <a:p>
                      <a:pPr algn="ctr" fontAlgn="b"/>
                      <a:r>
                        <a:rPr lang="en-US" sz="1800" b="1" u="none" strike="noStrike" dirty="0">
                          <a:solidFill>
                            <a:srgbClr val="003300"/>
                          </a:solidFill>
                          <a:effectLst/>
                        </a:rPr>
                        <a:t>(Billion BDT)</a:t>
                      </a:r>
                      <a:endParaRPr lang="en-US" sz="1800" b="1" i="0" u="none" strike="noStrike" dirty="0">
                        <a:solidFill>
                          <a:srgbClr val="003300"/>
                        </a:solidFill>
                        <a:effectLst/>
                        <a:latin typeface="Calibri" panose="020F0502020204030204" pitchFamily="34" charset="0"/>
                      </a:endParaRPr>
                    </a:p>
                  </a:txBody>
                  <a:tcPr marL="5408" marR="5408" marT="540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solidFill>
                            <a:srgbClr val="003300"/>
                          </a:solidFill>
                          <a:effectLst/>
                        </a:rPr>
                        <a:t>Savings</a:t>
                      </a:r>
                    </a:p>
                    <a:p>
                      <a:pPr algn="ctr" fontAlgn="b"/>
                      <a:r>
                        <a:rPr lang="en-US" sz="1800" b="1" u="none" strike="noStrike" dirty="0">
                          <a:solidFill>
                            <a:srgbClr val="003300"/>
                          </a:solidFill>
                          <a:effectLst/>
                        </a:rPr>
                        <a:t>(Billion BDT)</a:t>
                      </a:r>
                      <a:endParaRPr lang="en-US" sz="1800" b="1" i="0" u="none" strike="noStrike" dirty="0">
                        <a:solidFill>
                          <a:srgbClr val="003300"/>
                        </a:solidFill>
                        <a:effectLst/>
                        <a:latin typeface="Calibri" panose="020F0502020204030204" pitchFamily="34" charset="0"/>
                      </a:endParaRPr>
                    </a:p>
                  </a:txBody>
                  <a:tcPr marL="5408" marR="5408" marT="540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solidFill>
                            <a:srgbClr val="003300"/>
                          </a:solidFill>
                          <a:effectLst/>
                        </a:rPr>
                        <a:t>Loan disbursement</a:t>
                      </a:r>
                    </a:p>
                    <a:p>
                      <a:pPr algn="ctr" fontAlgn="b"/>
                      <a:r>
                        <a:rPr lang="en-US" sz="1800" b="1" u="none" strike="noStrike" dirty="0">
                          <a:solidFill>
                            <a:srgbClr val="003300"/>
                          </a:solidFill>
                          <a:effectLst/>
                        </a:rPr>
                        <a:t>(Billion BDT)</a:t>
                      </a:r>
                      <a:endParaRPr lang="en-US" sz="1800" b="1" i="0" u="none" strike="noStrike" dirty="0">
                        <a:solidFill>
                          <a:srgbClr val="003300"/>
                        </a:solidFill>
                        <a:effectLst/>
                        <a:latin typeface="Calibri" panose="020F0502020204030204" pitchFamily="34" charset="0"/>
                      </a:endParaRPr>
                    </a:p>
                  </a:txBody>
                  <a:tcPr marL="5408" marR="5408" marT="540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51375441"/>
                  </a:ext>
                </a:extLst>
              </a:tr>
              <a:tr h="265489">
                <a:tc>
                  <a:txBody>
                    <a:bodyPr/>
                    <a:lstStyle/>
                    <a:p>
                      <a:pPr algn="l" fontAlgn="b"/>
                      <a:r>
                        <a:rPr lang="en-US" sz="1600" b="1" u="none" strike="noStrike">
                          <a:solidFill>
                            <a:srgbClr val="002060"/>
                          </a:solidFill>
                          <a:effectLst/>
                        </a:rPr>
                        <a:t>MRA licensed MFIS</a:t>
                      </a:r>
                      <a:endParaRPr lang="en-US" sz="1600" b="1" i="0" u="none" strike="noStrike">
                        <a:solidFill>
                          <a:srgbClr val="002060"/>
                        </a:solidFill>
                        <a:effectLst/>
                        <a:latin typeface="Calibri" panose="020F0502020204030204" pitchFamily="34" charset="0"/>
                      </a:endParaRPr>
                    </a:p>
                  </a:txBody>
                  <a:tcPr marL="5408" marR="5408" marT="5408" marB="0" anchor="b">
                    <a:lnT w="12700" cap="flat" cmpd="sng" algn="ctr">
                      <a:solidFill>
                        <a:schemeClr val="tx1"/>
                      </a:solidFill>
                      <a:prstDash val="solid"/>
                      <a:round/>
                      <a:headEnd type="none" w="med" len="med"/>
                      <a:tailEnd type="none" w="med" len="med"/>
                    </a:lnT>
                  </a:tcPr>
                </a:tc>
                <a:tc>
                  <a:txBody>
                    <a:bodyPr/>
                    <a:lstStyle/>
                    <a:p>
                      <a:pPr algn="ctr" fontAlgn="b"/>
                      <a:r>
                        <a:rPr lang="en-US"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1241.5</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496.24</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1918.8</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96150633"/>
                  </a:ext>
                </a:extLst>
              </a:tr>
              <a:tr h="265489">
                <a:tc>
                  <a:txBody>
                    <a:bodyPr/>
                    <a:lstStyle/>
                    <a:p>
                      <a:pPr algn="l" fontAlgn="b"/>
                      <a:r>
                        <a:rPr lang="en-US" sz="1600" b="1" u="none" strike="noStrike">
                          <a:solidFill>
                            <a:srgbClr val="002060"/>
                          </a:solidFill>
                          <a:effectLst/>
                        </a:rPr>
                        <a:t>Grameen Bank</a:t>
                      </a:r>
                      <a:endParaRPr lang="en-US" sz="1600" b="1" i="0" u="none" strike="noStrike">
                        <a:solidFill>
                          <a:srgbClr val="002060"/>
                        </a:solidFill>
                        <a:effectLst/>
                        <a:latin typeface="Calibri" panose="020F0502020204030204" pitchFamily="34" charset="0"/>
                      </a:endParaRPr>
                    </a:p>
                  </a:txBody>
                  <a:tcPr marL="5408" marR="5408" marT="5408" marB="0" anchor="b"/>
                </a:tc>
                <a:tc>
                  <a:txBody>
                    <a:bodyPr/>
                    <a:lstStyle/>
                    <a:p>
                      <a:pPr algn="ctr" fontAlgn="b"/>
                      <a:r>
                        <a:rPr lang="en-US"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145.94</a:t>
                      </a:r>
                    </a:p>
                  </a:txBody>
                  <a:tcPr marL="9525" marR="9525" marT="9525" marB="0" anchor="b"/>
                </a:tc>
                <a:tc>
                  <a:txBody>
                    <a:bodyPr/>
                    <a:lstStyle/>
                    <a:p>
                      <a:pPr algn="ctr" fontAlgn="b"/>
                      <a:r>
                        <a:rPr lang="en-US" sz="16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232.65</a:t>
                      </a:r>
                    </a:p>
                  </a:txBody>
                  <a:tcPr marL="9525" marR="9525" marT="9525" marB="0" anchor="b"/>
                </a:tc>
                <a:tc>
                  <a:txBody>
                    <a:bodyPr/>
                    <a:lstStyle/>
                    <a:p>
                      <a:pPr algn="ctr" fontAlgn="b"/>
                      <a:r>
                        <a:rPr lang="en-US" sz="16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206.57</a:t>
                      </a:r>
                    </a:p>
                  </a:txBody>
                  <a:tcPr marL="9525" marR="9525" marT="9525" marB="0" anchor="b"/>
                </a:tc>
                <a:extLst>
                  <a:ext uri="{0D108BD9-81ED-4DB2-BD59-A6C34878D82A}">
                    <a16:rowId xmlns:a16="http://schemas.microsoft.com/office/drawing/2014/main" xmlns="" val="2457073760"/>
                  </a:ext>
                </a:extLst>
              </a:tr>
              <a:tr h="894462">
                <a:tc>
                  <a:txBody>
                    <a:bodyPr/>
                    <a:lstStyle/>
                    <a:p>
                      <a:pPr algn="l" fontAlgn="b"/>
                      <a:r>
                        <a:rPr lang="en-US" sz="1600" b="1" u="none" strike="noStrike">
                          <a:solidFill>
                            <a:srgbClr val="002060"/>
                          </a:solidFill>
                          <a:effectLst/>
                        </a:rPr>
                        <a:t>Various Government Departments / Institutions / Special Programs</a:t>
                      </a:r>
                      <a:endParaRPr lang="en-US" sz="1600" b="1" i="0" u="none" strike="noStrike">
                        <a:solidFill>
                          <a:srgbClr val="002060"/>
                        </a:solidFill>
                        <a:effectLst/>
                        <a:latin typeface="Calibri" panose="020F0502020204030204" pitchFamily="34" charset="0"/>
                      </a:endParaRPr>
                    </a:p>
                  </a:txBody>
                  <a:tcPr marL="5408" marR="5408" marT="5408" marB="0" anchor="b"/>
                </a:tc>
                <a:tc>
                  <a:txBody>
                    <a:bodyPr/>
                    <a:lstStyle/>
                    <a:p>
                      <a:pPr algn="ctr" fontAlgn="b"/>
                      <a:r>
                        <a:rPr lang="en-US"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56.48</a:t>
                      </a:r>
                    </a:p>
                  </a:txBody>
                  <a:tcPr marL="9525" marR="9525" marT="9525" marB="0" anchor="b"/>
                </a:tc>
                <a:tc>
                  <a:txBody>
                    <a:bodyPr/>
                    <a:lstStyle/>
                    <a:p>
                      <a:pPr algn="ctr" fontAlgn="b"/>
                      <a:r>
                        <a:rPr lang="en-US"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28.05</a:t>
                      </a:r>
                    </a:p>
                  </a:txBody>
                  <a:tcPr marL="9525" marR="9525" marT="9525" marB="0" anchor="b"/>
                </a:tc>
                <a:tc>
                  <a:txBody>
                    <a:bodyPr/>
                    <a:lstStyle/>
                    <a:p>
                      <a:pPr algn="ctr" fontAlgn="b"/>
                      <a:r>
                        <a:rPr lang="en-US" sz="16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39.75</a:t>
                      </a:r>
                    </a:p>
                  </a:txBody>
                  <a:tcPr marL="9525" marR="9525" marT="9525" marB="0" anchor="b"/>
                </a:tc>
                <a:extLst>
                  <a:ext uri="{0D108BD9-81ED-4DB2-BD59-A6C34878D82A}">
                    <a16:rowId xmlns:a16="http://schemas.microsoft.com/office/drawing/2014/main" xmlns="" val="2920590839"/>
                  </a:ext>
                </a:extLst>
              </a:tr>
              <a:tr h="475146">
                <a:tc>
                  <a:txBody>
                    <a:bodyPr/>
                    <a:lstStyle/>
                    <a:p>
                      <a:pPr algn="l" fontAlgn="b"/>
                      <a:r>
                        <a:rPr lang="en-US" sz="1600" b="1" u="none" strike="noStrike" dirty="0">
                          <a:solidFill>
                            <a:srgbClr val="002060"/>
                          </a:solidFill>
                          <a:effectLst/>
                        </a:rPr>
                        <a:t>Government and Non-Government Banks</a:t>
                      </a:r>
                      <a:endParaRPr lang="en-US" sz="1600" b="1" i="0" u="none" strike="noStrike" dirty="0">
                        <a:solidFill>
                          <a:srgbClr val="002060"/>
                        </a:solidFill>
                        <a:effectLst/>
                        <a:latin typeface="Calibri" panose="020F0502020204030204" pitchFamily="34" charset="0"/>
                      </a:endParaRPr>
                    </a:p>
                  </a:txBody>
                  <a:tcPr marL="5408" marR="5408" marT="5408" marB="0" anchor="b"/>
                </a:tc>
                <a:tc>
                  <a:txBody>
                    <a:bodyPr/>
                    <a:lstStyle/>
                    <a:p>
                      <a:pPr algn="ctr" fontAlgn="b"/>
                      <a:r>
                        <a:rPr lang="en-US" sz="16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390.64</a:t>
                      </a:r>
                    </a:p>
                  </a:txBody>
                  <a:tcPr marL="9525" marR="9525" marT="9525" marB="0" anchor="b"/>
                </a:tc>
                <a:tc>
                  <a:txBody>
                    <a:bodyPr/>
                    <a:lstStyle/>
                    <a:p>
                      <a:pPr algn="ctr" fontAlgn="b"/>
                      <a:r>
                        <a:rPr lang="en-US"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93.42</a:t>
                      </a:r>
                    </a:p>
                  </a:txBody>
                  <a:tcPr marL="9525" marR="9525" marT="9525" marB="0" anchor="b"/>
                </a:tc>
                <a:tc>
                  <a:txBody>
                    <a:bodyPr/>
                    <a:lstStyle/>
                    <a:p>
                      <a:pPr algn="ctr" fontAlgn="b"/>
                      <a:r>
                        <a:rPr lang="en-US"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94.94</a:t>
                      </a:r>
                    </a:p>
                  </a:txBody>
                  <a:tcPr marL="9525" marR="9525" marT="9525" marB="0" anchor="b"/>
                </a:tc>
                <a:extLst>
                  <a:ext uri="{0D108BD9-81ED-4DB2-BD59-A6C34878D82A}">
                    <a16:rowId xmlns:a16="http://schemas.microsoft.com/office/drawing/2014/main" xmlns="" val="3506590848"/>
                  </a:ext>
                </a:extLst>
              </a:tr>
              <a:tr h="265489">
                <a:tc>
                  <a:txBody>
                    <a:bodyPr/>
                    <a:lstStyle/>
                    <a:p>
                      <a:pPr algn="l" fontAlgn="b"/>
                      <a:r>
                        <a:rPr lang="en-US" sz="1600" b="1" u="none" strike="noStrike">
                          <a:solidFill>
                            <a:srgbClr val="002060"/>
                          </a:solidFill>
                          <a:effectLst/>
                        </a:rPr>
                        <a:t>Total</a:t>
                      </a:r>
                      <a:endParaRPr lang="en-US" sz="1600" b="1" i="0" u="none" strike="noStrike">
                        <a:solidFill>
                          <a:srgbClr val="002060"/>
                        </a:solidFill>
                        <a:effectLst/>
                        <a:latin typeface="Calibri" panose="020F0502020204030204" pitchFamily="34" charset="0"/>
                      </a:endParaRPr>
                    </a:p>
                  </a:txBody>
                  <a:tcPr marL="5408" marR="5408" marT="5408" marB="0" anchor="b"/>
                </a:tc>
                <a:tc>
                  <a:txBody>
                    <a:bodyPr/>
                    <a:lstStyle/>
                    <a:p>
                      <a:pPr algn="ctr" fontAlgn="b"/>
                      <a:r>
                        <a:rPr lang="en-US" sz="1400" b="1" u="none" strike="noStrike">
                          <a:effectLst>
                            <a:outerShdw blurRad="38100" dist="38100" dir="2700000" algn="tl">
                              <a:srgbClr val="000000">
                                <a:alpha val="43137"/>
                              </a:srgbClr>
                            </a:outerShdw>
                          </a:effectLst>
                        </a:rPr>
                        <a:t>1834.53</a:t>
                      </a:r>
                      <a:endParaRPr lang="en-US" sz="14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5408" marR="5408" marT="5408" marB="0" anchor="b"/>
                </a:tc>
                <a:tc>
                  <a:txBody>
                    <a:bodyPr/>
                    <a:lstStyle/>
                    <a:p>
                      <a:pPr algn="ctr" fontAlgn="b"/>
                      <a:r>
                        <a:rPr lang="en-US" sz="1400" b="1" u="none" strike="noStrike" dirty="0">
                          <a:effectLst>
                            <a:outerShdw blurRad="38100" dist="38100" dir="2700000" algn="tl">
                              <a:srgbClr val="000000">
                                <a:alpha val="43137"/>
                              </a:srgbClr>
                            </a:outerShdw>
                          </a:effectLst>
                        </a:rPr>
                        <a:t>850.36</a:t>
                      </a:r>
                      <a:endPar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5408" marR="5408" marT="5408" marB="0" anchor="b"/>
                </a:tc>
                <a:tc>
                  <a:txBody>
                    <a:bodyPr/>
                    <a:lstStyle/>
                    <a:p>
                      <a:pPr algn="ctr" fontAlgn="b"/>
                      <a:r>
                        <a:rPr lang="en-US" sz="1400" b="1" u="none" strike="noStrike" dirty="0">
                          <a:effectLst>
                            <a:outerShdw blurRad="38100" dist="38100" dir="2700000" algn="tl">
                              <a:srgbClr val="000000">
                                <a:alpha val="43137"/>
                              </a:srgbClr>
                            </a:outerShdw>
                          </a:effectLst>
                        </a:rPr>
                        <a:t>2260.07</a:t>
                      </a:r>
                      <a:endParaRPr lang="en-US"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5408" marR="5408" marT="5408" marB="0" anchor="b"/>
                </a:tc>
                <a:extLst>
                  <a:ext uri="{0D108BD9-81ED-4DB2-BD59-A6C34878D82A}">
                    <a16:rowId xmlns:a16="http://schemas.microsoft.com/office/drawing/2014/main" xmlns="" val="2061807748"/>
                  </a:ext>
                </a:extLst>
              </a:tr>
            </a:tbl>
          </a:graphicData>
        </a:graphic>
      </p:graphicFrame>
      <p:sp>
        <p:nvSpPr>
          <p:cNvPr id="2" name="Title 1">
            <a:extLst>
              <a:ext uri="{FF2B5EF4-FFF2-40B4-BE49-F238E27FC236}">
                <a16:creationId xmlns:a16="http://schemas.microsoft.com/office/drawing/2014/main" xmlns="" id="{704442C5-9989-BB37-1D19-9DA5FFE8EE36}"/>
              </a:ext>
            </a:extLst>
          </p:cNvPr>
          <p:cNvSpPr>
            <a:spLocks noGrp="1"/>
          </p:cNvSpPr>
          <p:nvPr>
            <p:ph type="title"/>
          </p:nvPr>
        </p:nvSpPr>
        <p:spPr>
          <a:xfrm>
            <a:off x="863029" y="1012004"/>
            <a:ext cx="3416158" cy="4795408"/>
          </a:xfrm>
        </p:spPr>
        <p:txBody>
          <a:bodyPr vert="horz" lIns="91440" tIns="45720" rIns="91440" bIns="45720" rtlCol="0">
            <a:normAutofit/>
          </a:bodyPr>
          <a:lstStyle/>
          <a:p>
            <a:r>
              <a:rPr lang="en-US" kern="1200" dirty="0">
                <a:solidFill>
                  <a:srgbClr val="FFFFFF"/>
                </a:solidFill>
                <a:latin typeface="+mj-lt"/>
                <a:ea typeface="+mj-ea"/>
                <a:cs typeface="+mj-cs"/>
              </a:rPr>
              <a:t>Highlights of Microfinance Sector</a:t>
            </a:r>
          </a:p>
        </p:txBody>
      </p:sp>
      <p:sp>
        <p:nvSpPr>
          <p:cNvPr id="4" name="Date Placeholder 3">
            <a:extLst>
              <a:ext uri="{FF2B5EF4-FFF2-40B4-BE49-F238E27FC236}">
                <a16:creationId xmlns:a16="http://schemas.microsoft.com/office/drawing/2014/main" xmlns="" id="{64D53442-2405-1D5D-9BFD-BB0B5DECD82A}"/>
              </a:ext>
            </a:extLst>
          </p:cNvPr>
          <p:cNvSpPr>
            <a:spLocks noGrp="1"/>
          </p:cNvSpPr>
          <p:nvPr>
            <p:ph type="dt" sz="half" idx="10"/>
          </p:nvPr>
        </p:nvSpPr>
        <p:spPr>
          <a:xfrm>
            <a:off x="7762293" y="6356350"/>
            <a:ext cx="2743200" cy="365125"/>
          </a:xfrm>
        </p:spPr>
        <p:txBody>
          <a:bodyPr vert="horz" lIns="91440" tIns="45720" rIns="91440" bIns="45720" rtlCol="0">
            <a:normAutofit/>
          </a:bodyPr>
          <a:lstStyle/>
          <a:p>
            <a:pPr algn="r" defTabSz="914400">
              <a:spcAft>
                <a:spcPts val="600"/>
              </a:spcAft>
            </a:pPr>
            <a:fld id="{99AA497D-E958-46EE-A8F8-CF2DB49F25F4}" type="datetime1">
              <a:rPr lang="en-US" smtClean="0">
                <a:solidFill>
                  <a:prstClr val="black">
                    <a:tint val="75000"/>
                  </a:prstClr>
                </a:solidFill>
              </a:rPr>
              <a:t>5/3/2023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DDD1461-B29E-94C2-1382-06223C69CA89}"/>
              </a:ext>
            </a:extLst>
          </p:cNvPr>
          <p:cNvSpPr>
            <a:spLocks noGrp="1"/>
          </p:cNvSpPr>
          <p:nvPr>
            <p:ph type="ftr" sz="quarter" idx="11"/>
          </p:nvPr>
        </p:nvSpPr>
        <p:spPr>
          <a:xfrm>
            <a:off x="750305" y="6356350"/>
            <a:ext cx="4114800" cy="365125"/>
          </a:xfrm>
        </p:spPr>
        <p:txBody>
          <a:bodyPr vert="horz" lIns="91440" tIns="45720" rIns="91440" bIns="45720" rtlCol="0">
            <a:normAutofit/>
          </a:bodyPr>
          <a:lstStyle/>
          <a:p>
            <a:pPr algn="l" defTabSz="914400">
              <a:spcAft>
                <a:spcPts val="600"/>
              </a:spcAft>
            </a:pPr>
            <a:r>
              <a:rPr lang="en-US" kern="1200">
                <a:solidFill>
                  <a:prstClr val="black">
                    <a:tint val="75000"/>
                  </a:prstClr>
                </a:solidFill>
                <a:latin typeface="+mn-lt"/>
                <a:ea typeface="+mn-ea"/>
                <a:cs typeface="+mn-cs"/>
              </a:rPr>
              <a:t>Microcredit Regulatory Authority</a:t>
            </a:r>
          </a:p>
        </p:txBody>
      </p:sp>
      <p:sp>
        <p:nvSpPr>
          <p:cNvPr id="6" name="Slide Number Placeholder 5">
            <a:extLst>
              <a:ext uri="{FF2B5EF4-FFF2-40B4-BE49-F238E27FC236}">
                <a16:creationId xmlns:a16="http://schemas.microsoft.com/office/drawing/2014/main" xmlns="" id="{113AD7A5-1B71-EF02-8FAE-9F9FF0394159}"/>
              </a:ext>
            </a:extLst>
          </p:cNvPr>
          <p:cNvSpPr>
            <a:spLocks noGrp="1"/>
          </p:cNvSpPr>
          <p:nvPr>
            <p:ph type="sldNum" sz="quarter" idx="12"/>
          </p:nvPr>
        </p:nvSpPr>
        <p:spPr>
          <a:xfrm>
            <a:off x="10726220" y="6356350"/>
            <a:ext cx="627580" cy="365125"/>
          </a:xfrm>
        </p:spPr>
        <p:txBody>
          <a:bodyPr vert="horz" lIns="91440" tIns="45720" rIns="91440" bIns="45720" rtlCol="0">
            <a:normAutofit/>
          </a:bodyPr>
          <a:lstStyle/>
          <a:p>
            <a:pPr defTabSz="914400">
              <a:spcAft>
                <a:spcPts val="600"/>
              </a:spcAft>
            </a:pPr>
            <a:fld id="{D57F1E4F-1CFF-5643-939E-217C01CDF565}" type="slidenum">
              <a:rPr lang="en-US">
                <a:solidFill>
                  <a:prstClr val="black">
                    <a:tint val="75000"/>
                  </a:prstClr>
                </a:solidFill>
              </a:rPr>
              <a:pPr defTabSz="914400">
                <a:spcAft>
                  <a:spcPts val="600"/>
                </a:spcAft>
              </a:pPr>
              <a:t>9</a:t>
            </a:fld>
            <a:endParaRPr lang="en-US">
              <a:solidFill>
                <a:prstClr val="black">
                  <a:tint val="75000"/>
                </a:prstClr>
              </a:solidFill>
            </a:endParaRPr>
          </a:p>
        </p:txBody>
      </p:sp>
      <p:graphicFrame>
        <p:nvGraphicFramePr>
          <p:cNvPr id="10" name="Chart 9">
            <a:extLst>
              <a:ext uri="{FF2B5EF4-FFF2-40B4-BE49-F238E27FC236}">
                <a16:creationId xmlns:a16="http://schemas.microsoft.com/office/drawing/2014/main" xmlns="" id="{14488A46-CBA4-B405-6369-E3F7816F5662}"/>
              </a:ext>
            </a:extLst>
          </p:cNvPr>
          <p:cNvGraphicFramePr>
            <a:graphicFrameLocks/>
          </p:cNvGraphicFramePr>
          <p:nvPr>
            <p:extLst>
              <p:ext uri="{D42A27DB-BD31-4B8C-83A1-F6EECF244321}">
                <p14:modId xmlns:p14="http://schemas.microsoft.com/office/powerpoint/2010/main" val="2410144111"/>
              </p:ext>
            </p:extLst>
          </p:nvPr>
        </p:nvGraphicFramePr>
        <p:xfrm>
          <a:off x="5244037" y="3812430"/>
          <a:ext cx="6463773" cy="2313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929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502</TotalTime>
  <Words>1803</Words>
  <Application>Microsoft Office PowerPoint</Application>
  <PresentationFormat>Widescreen</PresentationFormat>
  <Paragraphs>366</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NikoshLight</vt:lpstr>
      <vt:lpstr>Times New Roman</vt:lpstr>
      <vt:lpstr>Wingdings</vt:lpstr>
      <vt:lpstr>Office Theme</vt:lpstr>
      <vt:lpstr>PowerPoint Presentation</vt:lpstr>
      <vt:lpstr> Inception of Microfinance in Bangladesh</vt:lpstr>
      <vt:lpstr>Background of MRA </vt:lpstr>
      <vt:lpstr>Licensing Information </vt:lpstr>
      <vt:lpstr>Division Wise Coverage</vt:lpstr>
      <vt:lpstr>MFIs at a glance (June 2022)</vt:lpstr>
      <vt:lpstr>Growth of Credit &amp; Savings</vt:lpstr>
      <vt:lpstr> Highlights of Microfinance Sector </vt:lpstr>
      <vt:lpstr>Highlights of Microfinance Sector</vt:lpstr>
      <vt:lpstr>Sources of Fund as of June 2022</vt:lpstr>
      <vt:lpstr>Microenterprise Loan Share (June 2022)</vt:lpstr>
      <vt:lpstr>Agriculture Credit (54% of total Disbursement) (June 2022)</vt:lpstr>
      <vt:lpstr>Important Achievements of MRA</vt:lpstr>
      <vt:lpstr>Social Development Works</vt:lpstr>
      <vt:lpstr>COVID-19 Response (Microfinance)</vt:lpstr>
      <vt:lpstr>Bangabandhu Higher Education Scholarship</vt:lpstr>
      <vt:lpstr>Salient features of Microcredit Regulatory Authority Act, 2006 &amp; Microcredit Regulatory Authority Rules, 2010</vt:lpstr>
      <vt:lpstr>Cont’d</vt:lpstr>
      <vt:lpstr>Important features of Issued 73 Circulars</vt:lpstr>
      <vt:lpstr>Cont’d</vt:lpstr>
      <vt:lpstr>Challenges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সেশনের বিষয়বস্তু:  প্ল্যানিং, রিসার্স এন্ড পাবলিকেশন শাখার কার্যক্রম সম্পর্কে ধারণা</dc:title>
  <dc:creator>Ranjit Kumar Sarkar</dc:creator>
  <cp:lastModifiedBy>Mohammad Yakub Hossain</cp:lastModifiedBy>
  <cp:revision>187</cp:revision>
  <cp:lastPrinted>2022-03-03T04:10:21Z</cp:lastPrinted>
  <dcterms:created xsi:type="dcterms:W3CDTF">2022-01-06T10:06:40Z</dcterms:created>
  <dcterms:modified xsi:type="dcterms:W3CDTF">2023-05-03T04:49:41Z</dcterms:modified>
</cp:coreProperties>
</file>