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274" r:id="rId3"/>
    <p:sldId id="258" r:id="rId4"/>
    <p:sldId id="259" r:id="rId5"/>
    <p:sldId id="280" r:id="rId6"/>
    <p:sldId id="260" r:id="rId7"/>
    <p:sldId id="282" r:id="rId8"/>
    <p:sldId id="263" r:id="rId9"/>
    <p:sldId id="264" r:id="rId10"/>
    <p:sldId id="281" r:id="rId11"/>
    <p:sldId id="284" r:id="rId12"/>
    <p:sldId id="286" r:id="rId13"/>
    <p:sldId id="288" r:id="rId14"/>
    <p:sldId id="290" r:id="rId15"/>
    <p:sldId id="292" r:id="rId16"/>
    <p:sldId id="294" r:id="rId17"/>
    <p:sldId id="278" r:id="rId18"/>
    <p:sldId id="276" r:id="rId19"/>
    <p:sldId id="268" r:id="rId20"/>
    <p:sldId id="27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4E1AB1-C0CE-455C-B1B3-8729F8B158D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B6E50B-FD18-4ADB-A0F6-3DFBCA4E4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79B99-45E7-5B46-A7B9-7CCF42B5455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49BCF-2041-1945-A899-EE5A34D37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A79A-971C-E690-2687-24891ADDE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15B46-55C9-ACE5-BA87-713A4A95F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E4EF4-048F-D199-1CF5-F6FBC835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2D16-7678-90A0-698E-AA464B40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111D-31B5-C021-ACA7-C4CA87D3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AEEC-4CDC-B2AF-3B9D-C3C0A8D5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5A7B4-EE6E-F719-ED8F-2F2F4941B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36CEB-BBE7-A51C-77B5-F64102F7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97012-845D-340C-AC85-781E79FF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E2F1B-974E-8AC2-46E1-836409F9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A1AE0F-A939-0EBA-5281-60EAC2EF6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FD5C1-1EEB-FDC2-3C56-083A748D9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230F1-2296-6806-073B-C4E9D894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37C6F-EFF2-47D1-FBC6-5C035562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9C4C9-54E2-1524-E4C3-6B979802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D294-8F0A-D990-0385-5CC8BA30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0794B-97D0-1085-4934-BBC95F891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FF64E-388C-2899-E374-0F47E01F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8AF4-6B07-A6A2-D55A-5ACAF6A7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659F6-8E15-26AE-61B8-40D4FE2B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8D76-D812-8F6A-8C1E-EC5D2496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1278A-2774-AC68-4D7E-13E4C932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2701-63B6-EB3A-6CA8-BB5AD91E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86D3E-1DA1-E66B-7D18-DB409B55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E8BD-78F8-7789-C44A-71DB20B6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F771-1F34-CDD6-9E18-C119D7FF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5955-285E-8578-D751-A22AED998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1E62D-9400-C5C7-FD91-A0C31B8BC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7DFC7-624F-94EA-FA7B-09701A08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1D6F8-9EFF-BAC3-01DD-9781397D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62EB0-E20F-11C9-4FF3-8B441809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8C84-0079-2299-3450-B755A9D8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6D51-11E3-9B21-3AD7-C0DBC974C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FE774-86F5-F49B-4E4A-BB9FE6CA2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4CAA5-CAC8-D268-FD83-F3E9382AD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740BD-5F37-4004-A5CF-3507DAE6F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763F5-4A7A-7A7D-A181-EC60C2D9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C28AD-61C9-437C-D03C-1877831B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DD293-D6F9-8388-763C-A3881D7E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FB7E-1CA9-2FA0-A74F-F62D55B7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C1F18-5DD0-82DC-09F3-BAB97CF1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E42D9-314A-7ADE-EA3F-1FFA6E7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1FDC4-5CBC-782D-EC7E-FE5C9BEB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61DDF-F1A7-7653-01D9-07E51FE6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E1614-CB33-24EA-37A0-819A4274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71844-B509-09B2-3456-F25D0ACD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6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32E6-83A6-7D8D-413B-5A9D992C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842E-9410-4F02-C181-0B409959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FBD0D-D325-A10D-CD76-E46DC9BCB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D8908-CD2F-B72C-B31D-7E7F6615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75F-A6E7-ED91-4FDF-4E7D99B2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8721-BC0B-AFD7-B6B7-4F15369C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4B16-17C3-64B2-2C50-AA5CB5A2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9A401-4930-B7D3-7886-2B26A1467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DFA47-9CF7-B0BE-47AE-688FA20C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8E6A3-39C0-A5C9-41ED-5EE10B77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E4743-59F7-D2EF-381C-BB84383E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E9F20-8DAD-6D20-29D3-BCDFE400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53305-65E0-DC8B-322C-611C8C30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DCFF4-09A5-BF6E-FA64-0F0EEEBB5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4AD08-07D8-163B-16AD-D0546C43A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C78C2-A8EF-449E-ABEC-9C9EADD91AD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E326-BD00-ACB7-C379-2EAD0AF5B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E57B3-9E20-36B4-AE30-BBB0BF47A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188F-7A0F-41D5-8CA3-9D2BFF2BD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1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ension.gov.bd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60873-5F3F-D4B8-1FC6-B204855CF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078B31-EDD3-2102-977A-EFA24AEDDADC}"/>
              </a:ext>
            </a:extLst>
          </p:cNvPr>
          <p:cNvSpPr/>
          <p:nvPr/>
        </p:nvSpPr>
        <p:spPr>
          <a:xfrm>
            <a:off x="7930342" y="1795549"/>
            <a:ext cx="4089862" cy="370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red green and yellow logo with black text&#10;&#10;Description automatically generated">
            <a:extLst>
              <a:ext uri="{FF2B5EF4-FFF2-40B4-BE49-F238E27FC236}">
                <a16:creationId xmlns:a16="http://schemas.microsoft.com/office/drawing/2014/main" id="{C1B994F3-DAB2-94BA-A717-0AAD31C79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355273"/>
            <a:ext cx="2470762" cy="20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2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9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8" y="348867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9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9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bn-BD" sz="11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BD41B-ECBB-358E-4813-5A0E4889F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538" y="1773849"/>
            <a:ext cx="4783323" cy="381020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bn-BD" sz="2000" b="1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প্রবাস স্কিম (প্রবাসী বাংলাদেশি নাগরিকগণের জন্য): </a:t>
            </a:r>
            <a:r>
              <a:rPr lang="bn-BD" sz="20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বিদেশে কর্মরত বা অবস্থানকারী যে কোনো বাংলাদেশি নাগরিক তফসিলে বর্ণিত চাঁদার সমপরিমাণ অর্থ বৈদেশিক মুদ্রায় প্রদানপূর্বক এই স্কিমে অংশগ্রহণ করিতে পারিবেন; এবং তিনি দেশে প্রত্যাবর্তনের পর সমপরিমাণ অর্থ দেশীয় মুদ্রায় পরিশোধ করিতে পারিবেন এবং, প্রয়োজনে, স্কিম পরিবর্তন করিতে পারিবেন, তবে, পেনশন স্কিমের মেয়াদ পূর্তিতে পেনশনার দেশীয় মুদ্রায় পেনশন প্রাপ্য </a:t>
            </a:r>
            <a:r>
              <a:rPr lang="bn-BD" sz="20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হইবেন</a:t>
            </a:r>
            <a:r>
              <a:rPr lang="en-US" sz="2000" dirty="0" smtClean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BD" sz="2000" dirty="0">
              <a:solidFill>
                <a:srgbClr val="0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FB5F7C-271D-F70C-6BD1-28CE0782D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24220"/>
              </p:ext>
            </p:extLst>
          </p:nvPr>
        </p:nvGraphicFramePr>
        <p:xfrm>
          <a:off x="5672831" y="1744463"/>
          <a:ext cx="5933199" cy="4941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743">
                  <a:extLst>
                    <a:ext uri="{9D8B030D-6E8A-4147-A177-3AD203B41FA5}">
                      <a16:colId xmlns:a16="http://schemas.microsoft.com/office/drawing/2014/main" val="875452716"/>
                    </a:ext>
                  </a:extLst>
                </a:gridCol>
                <a:gridCol w="115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4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endParaRPr lang="en-US" sz="2000" smtClean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চাঁদার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হার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="1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en-GB" sz="2000" b="1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b="1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০০০ </a:t>
                      </a:r>
                      <a:endParaRPr lang="en-US" sz="2000" b="1" cap="none" spc="0" dirty="0" smtClean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b="1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টাকা </a:t>
                      </a:r>
                      <a:endParaRPr lang="en-US" sz="2000" b="1" cap="none" spc="0" dirty="0" smtClean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,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০০০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,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৫০০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,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০০০ টাকা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চাঁদা প্রদানের মোট সময়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(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বৎসরে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পেনশন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পেনশন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 smtClean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পেনশন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পেনশন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৬৮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৯৩১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১,৭২,৩২৭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২,৫৮,৪৯১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৩,৪৪,৬৫৫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৫৮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৪০০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১,৪৬,০০১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২,১৯,০০১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২,৯২,০০২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৩৫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৩৮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৩৭৪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৯৫,৯৩৫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১,৪৩,৯০২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১,৯১,৮৭০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৩০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২৪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৯৩২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৬২,৩৩০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৯৩,৪৯৫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১,২৪,৬৬০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৯১০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৩৯,৭৭৪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৫৯,৬৬১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৭৯,৫৪৮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৮৫৪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২৪,৬৩৪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৩৬,৯৫১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৪৯,২৬৮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১৫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৭৮৯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১৪,৪৭২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২১,৭০৮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২৮,৯৪৪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</a:t>
                      </a:r>
                      <a:r>
                        <a:rPr lang="en-US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cap="none" spc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০৬০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৭,৬৫১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১১,৪৭৭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১৫,৩০২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1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6"/>
            <a:ext cx="10515600" cy="48099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বিদেশে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অর্জিত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নিরাপদ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সঞ্চয়ের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ভবিষ্যতের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বিদেশ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বৈদেশিক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মুদ্রায়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২.৫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শতাংশ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প্রনোদনা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পাবেন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প্রনোদনার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অংশগ্রহণকারী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ডেবিট কার্ড ও ক্রেডিট কার্ডের মাধ্যমে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সোনালী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ব্যাংকের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একাউন্টে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প্রাপ্তির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চাঁদাদাতাকে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অফিসে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নিরবচ্ছিন্ন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৬০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পূর্তিতে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স্বয়ংক্রিয়ভাবে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EFT (Electronic Fund Transfer)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মাধ্যমে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একাউন্টে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পেনশনের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অংশগ্রহণকারী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ফেরত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প্রগতি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সুরক্ষা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নাগরিক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“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প্রগতি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সুরক্ষা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তাঁর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১৮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তদূর্ধ্ব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সদস্যের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স্বামী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স্ত্রী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বাবা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বোনেরা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বৈদেশিক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মুদ্রায়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এক্ষেত্রে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পেনশনার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অ্যাকাউন্ট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পরিচালনা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তাঁর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এনআইডি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নম্বর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নমিনির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প্রদানপূর্বক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নিবন্ধন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অংশগ্রহণকারী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০৩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০৬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০৯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ও ১২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একসাথে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দেশে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প্রেরিত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বৃহ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সাংসারিক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সঞ্চয়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ভবিষ্যতে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কর্মহীন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কর্মী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অনলাইনে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রেজিস্ট্রেশন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কার্যক্রমে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৩য়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হস্তক্ষেপ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যেহেতু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নমিনী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মৃত্যুবরণ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জমাকৃত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মুনাফাসহ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নমিনীকে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ফেরত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3"/>
          </a:xfr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অংশগ্রহণে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সুবিধাসমূহ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285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বাস্তবায়নে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গৃহীত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endParaRPr lang="en-US" sz="3200" b="1" u="sng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75" y="1143666"/>
            <a:ext cx="11119449" cy="5300848"/>
          </a:xfrm>
        </p:spPr>
        <p:txBody>
          <a:bodyPr>
            <a:noAutofit/>
          </a:bodyPr>
          <a:lstStyle/>
          <a:p>
            <a:pPr marL="568325" indent="-568325">
              <a:buFont typeface="Wingdings" panose="05000000000000000000" pitchFamily="2" charset="2"/>
              <a:buChar char="v"/>
            </a:pP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৪৩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কাকরাইল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ঢাকায়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স্থায়ী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অফিসে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68325" lvl="0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অর্গানোগ্রাম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অনুমোদনের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জনপ্রশাসন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মন্ত্রণালয়ে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568325" lvl="0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চলতি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বছরের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কর্মপরিকল্পনা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প্রণয়ন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অব্যাহত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68325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জনগনের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জিজ্ঞাসার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জবাব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অফিস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চলাকালীন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ডেডিকেটেড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টেলিফোন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সেবার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68325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মাননীয়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প্রধানমন্ত্রী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উদ্বোধনের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মুখ্যসচিব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মহোদয়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গভর্নর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মহোদয়গণ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কমিশনার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প্রশাসকগণের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জুম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প্লাটফর্মে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২০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আগস্ট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২০২৩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মতবিনিময়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সভায়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68325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পরবর্তীতে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মূখ্যসচিব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মহোদয়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গভর্ণর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পররাষ্ট্র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মন্ত্রণালয়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মন্ত্রণালয়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কল্যাণ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বৈদেশিক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মন্ত্রণালয়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বিদেশে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মিশন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সমূহের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কর্মকর্তাদের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সেপ্টেম্বর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২০২৩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মতবিনিময়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সভায়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68325" lvl="0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ইলেক্ট্রনিক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মিডিয়াতে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TVC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প্রস্তুত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বিটিভিসহ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মিডিয়া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স্কীমের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উদ্যোগ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68325" lvl="0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পর্যায়ে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জনগণকে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অবহিতকরণের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চলচ্চিত্র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প্রকাশনা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অধিদপ্তরের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৬৪টি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অফিসের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৬৪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TVC’র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সিডি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প্রস্তুত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প্ররণ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568325" lvl="0" indent="-568325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কর্মকর্তাগণ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বেসরকারি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টিভি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চ্যানেলে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টকশোতে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অংশগ্রহণ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093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" y="345440"/>
            <a:ext cx="10480040" cy="637971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বাস্তবায়নে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গৃহীত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r>
              <a:rPr lang="en-US" sz="3200" b="1" u="sng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সমূহ</a:t>
            </a:r>
            <a:endParaRPr lang="en-US" sz="3200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" y="983411"/>
            <a:ext cx="11242040" cy="5872481"/>
          </a:xfrm>
        </p:spPr>
        <p:txBody>
          <a:bodyPr>
            <a:noAutofit/>
          </a:bodyPr>
          <a:lstStyle/>
          <a:p>
            <a:pPr marL="630238" lvl="0" indent="-630238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প্রশাসকের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নিকট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ডিও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পত্রের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সংশ্লিষ্ট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হালনাগাদ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রেজিস্ট্রেশনের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পরবর্তীতে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630238" lvl="0" indent="-630238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স্কীমের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সম্মুখ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অফিস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পেমেন্ট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গেটওয়ে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সহজীকরণ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সম্প্রসারণের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ইতোমধ্যে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সোনালী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অগ্রণী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সমঝোতা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স্মারক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স্বাক্ষর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630238" lvl="0" indent="-630238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সোনালী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(২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অক্টোবর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)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অগ্রণী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(১২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অক্টোবর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শাখা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ব্যবস্থাপকগণের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জুম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প্লাটফর্মে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মতবিনিময়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সভা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630238" lvl="0" indent="-630238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ভিসা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মাস্টার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কার্ড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সভা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যাতে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প্রবাসীরা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খরচে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ঝামেলাবিহীন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ক্যাশ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630238" indent="-630238">
              <a:buFont typeface="Wingdings" panose="05000000000000000000" pitchFamily="2" charset="2"/>
              <a:buChar char="v"/>
            </a:pP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৪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অক্টোবর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২০২৩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সমাজকল্যাণ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অধিদপ্তরের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সদরদপ্তর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পর্যায়ের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কর্মকর্তাদের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জুম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প্লাটফর্মে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মতবিনিময়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সভা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630238" indent="-630238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সহযোগী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এশিয়ান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এডিবি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মহোদয়ের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উপস্থিতিতে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নির্বাহী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চেয়ারম্যানের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সভা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(১১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অক্টোবর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অনুষ্ঠিত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সংস্থাটি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সহোযোগিতা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অব্যাহত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রাখার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630238" indent="-630238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গত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১৬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অক্টোবর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২০২৩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কমিশনার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প্রশাসক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উপজেলা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নির্বাহী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অফিসারদের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মন্ত্রীপরিষদ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জনপ্রশাসন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উপস্থিতিতে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বিনিময়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সভা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630238" indent="-630238">
              <a:buFont typeface="Wingdings" panose="05000000000000000000" pitchFamily="2" charset="2"/>
              <a:buChar char="v"/>
            </a:pP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গত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১৭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অক্টোবর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তহবিলের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১১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কোটি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৩১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মেয়াদী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ট্রেজারি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বণ্ডে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বিনিয়োগ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নির্বাহী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চেয়ারম্যান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মাননীয়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অর্থমন্ত্রীর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>
                <a:latin typeface="Nikosh" panose="02000000000000000000" pitchFamily="2" charset="0"/>
                <a:cs typeface="Nikosh" panose="02000000000000000000" pitchFamily="2" charset="0"/>
              </a:rPr>
              <a:t>নিকট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আনুষ্ঠানিকভাবে</a:t>
            </a:r>
            <a:r>
              <a:rPr lang="en-US" sz="2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হস্তান্তর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করবেন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8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08F02-C139-DA95-537D-D272C81EB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12" y="697584"/>
            <a:ext cx="6862714" cy="5509200"/>
          </a:xfrm>
          <a:ln w="254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14780" y="697583"/>
            <a:ext cx="4184885" cy="550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কার্যক্রমকে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২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ফ্লায়ার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১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বুকলেট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বিভাগীয়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উপজেলা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পর্যায়ে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এছাড়া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পৃথকভাবে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৫০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হাজার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ফ্লায়ার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বিদেশে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মিশনে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কুটনৈতিক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ব্যাগযোগে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1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E9D730-6E54-AF8F-326D-9237B1DBA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56" y="518474"/>
            <a:ext cx="7007873" cy="6056722"/>
          </a:xfrm>
          <a:ln w="25400"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9623" y="1568120"/>
            <a:ext cx="3648173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ব্যাপক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প্রচারের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নিমিত্ত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৮টি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বিভাগীয়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শহর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পর্যায়ে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আয়োজিত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অবহিতকরণ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ওয়ার্কশপ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সেমিনার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মতবিনিময়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সভায়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বিভাগের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কর্মকর্তাগণ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যোগদান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এছাড়াও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এমসিসিআই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আইসিএমএবি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আয়োজিত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অনুষ্ঠানেও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কর্মকর্তাগণ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উপস্থিত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সংশ্লিষ্টদের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মতবিনিময়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করেছেন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37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9334" y="51505"/>
            <a:ext cx="452090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পত্রিকায়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প্রকাশিত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সোনালী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অগ্রণী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স্বাক্ষরের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খবর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F9BA18-1A85-4935-7540-8F3F0824E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35" y="2361139"/>
            <a:ext cx="4520905" cy="4242861"/>
          </a:xfrm>
          <a:ln w="317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D640B2-8CF2-5BCB-FF05-3FD9F1F9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137340"/>
            <a:ext cx="7150888" cy="646666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0411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০৪টি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সর্বোচ্চ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সর্বনিম্ন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3799" y="1655130"/>
            <a:ext cx="8562108" cy="499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117" y="1648240"/>
            <a:ext cx="3115265" cy="16748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200" b="1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200" b="1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100" b="1" kern="12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100" b="1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3100" b="1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স্কীমে</a:t>
            </a:r>
            <a:r>
              <a:rPr lang="en-US" sz="3100" b="1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রেজিস্ট্রেশনের</a:t>
            </a:r>
            <a:r>
              <a:rPr lang="en-US" sz="3100" b="1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100" b="1" kern="12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ধাপসমুহ</a:t>
            </a:r>
            <a:endParaRPr lang="en-US" sz="2200" b="1" kern="1200" dirty="0">
              <a:solidFill>
                <a:srgbClr val="FFFF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CDAD20-1090-9DD0-0C19-C704201E5B01}"/>
              </a:ext>
            </a:extLst>
          </p:cNvPr>
          <p:cNvSpPr/>
          <p:nvPr/>
        </p:nvSpPr>
        <p:spPr>
          <a:xfrm>
            <a:off x="3354131" y="645544"/>
            <a:ext cx="1894156" cy="81658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FA43BD-AF17-D8F5-553C-2521C9432A0B}"/>
              </a:ext>
            </a:extLst>
          </p:cNvPr>
          <p:cNvSpPr/>
          <p:nvPr/>
        </p:nvSpPr>
        <p:spPr>
          <a:xfrm>
            <a:off x="3354130" y="10138"/>
            <a:ext cx="808956" cy="683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28033"/>
              </p:ext>
            </p:extLst>
          </p:nvPr>
        </p:nvGraphicFramePr>
        <p:xfrm>
          <a:off x="3849187" y="1143475"/>
          <a:ext cx="7764714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এনআইডি, জন্ম তারিখ ও মোবাইল নম্বর টাইপ করে ক্যাপচা দিয়ে পরবর্তী পেইজ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বাটনে ক্লিক করুন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অথবা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এনআইডি না থাকলে প্রবাসী বাংলাদেশী নাগরিকগণ পাসপোর্ট নম্বর, জন্ম তারিখ ও মোবাইল নম্বর টাইপ করে ক্যাপচা দিয়ে পরবর্তী পেইজে বাটনে ক্লিক করুন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61308"/>
              </p:ext>
            </p:extLst>
          </p:nvPr>
        </p:nvGraphicFramePr>
        <p:xfrm>
          <a:off x="3849187" y="2067749"/>
          <a:ext cx="7789754" cy="37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8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ব্যক্তিগত তথ্য এন্ট্রি করুন- পেশা, বাৎসরিক আয় এবং স্থায়ী ঠিকানা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62493"/>
              </p:ext>
            </p:extLst>
          </p:nvPr>
        </p:nvGraphicFramePr>
        <p:xfrm>
          <a:off x="3849187" y="740823"/>
          <a:ext cx="7764708" cy="328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 smtClean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রেজিস্ট্রেশন বাটনে ক্লিক করে প্যাকেজ/স্কিম নির্বাচন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24967"/>
              </p:ext>
            </p:extLst>
          </p:nvPr>
        </p:nvGraphicFramePr>
        <p:xfrm>
          <a:off x="3849186" y="2500731"/>
          <a:ext cx="7789755" cy="40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8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ব্যাংক তথ্য এন্ট্রি করুন- হিসাব নাম, একাউন্ট নম্বর এবং রাউটিং নম্বর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56978"/>
              </p:ext>
            </p:extLst>
          </p:nvPr>
        </p:nvGraphicFramePr>
        <p:xfrm>
          <a:off x="3849187" y="3404298"/>
          <a:ext cx="7775312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3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তারপর, সেভ বাটনে ক্লিক করে সম্পূর্ণ ফরমটি দেখুন অথবা ডাউনলোড করুন। অতঃপর সাবমিট বাটনে ক্লিক করে সাবমিট করুন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34165"/>
              </p:ext>
            </p:extLst>
          </p:nvPr>
        </p:nvGraphicFramePr>
        <p:xfrm>
          <a:off x="3849187" y="291158"/>
          <a:ext cx="7772400" cy="296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2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www.upension.gov.bd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94845"/>
              </p:ext>
            </p:extLst>
          </p:nvPr>
        </p:nvGraphicFramePr>
        <p:xfrm>
          <a:off x="3849186" y="4219823"/>
          <a:ext cx="7789755" cy="340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4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এখন পেমেন্ট করার জন্য পেমেন্ট বাটনে ক্লিক করুন; পেমেন্ট ম্যাথড সিলেক্ট করে পেমেন্ট করুন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26600"/>
              </p:ext>
            </p:extLst>
          </p:nvPr>
        </p:nvGraphicFramePr>
        <p:xfrm>
          <a:off x="3849186" y="4705928"/>
          <a:ext cx="7768361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পেমেন্ট সম্পন্ন হলে পেমেন্ট স্লিপ ডাউনলোড করুন এবং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মোবাইলে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প্রাপ্ত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মেসেজ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</a:t>
                      </a:r>
                      <a:r>
                        <a:rPr lang="bn-IN" sz="1600" b="0" i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ক্ষণ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করুন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মেসেজে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পেনশনার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আইডি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দেয়া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হয়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যা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ইউজার আইডি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51728"/>
              </p:ext>
            </p:extLst>
          </p:nvPr>
        </p:nvGraphicFramePr>
        <p:xfrm>
          <a:off x="3849187" y="5403276"/>
          <a:ext cx="7768362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8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8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ইউজার আইডি-এর জন্য ৬ ডিজিটের পাসওয়ার্ড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তৈরি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করে</a:t>
                      </a: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ওকে বাটনে ক্লিক করুন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227748"/>
              </p:ext>
            </p:extLst>
          </p:nvPr>
        </p:nvGraphicFramePr>
        <p:xfrm>
          <a:off x="3849187" y="5820207"/>
          <a:ext cx="7764708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4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9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এখন ইউজার আইডি ও পাসওয়ার্ড গোপন রাখুন এই ইউজার আইডি পাসওয়ার্ড দিয়ে পরবর্তীতে নমিনি পরিবর্তন, ব্যাংক একাউন্ট পরিবর্তন ও পেমেন্ট করতে পারবেন।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>
            <a:off x="10230705" y="1409737"/>
            <a:ext cx="101907" cy="11782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38BB0645-D27C-262B-A40C-94391C688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5790"/>
              </p:ext>
            </p:extLst>
          </p:nvPr>
        </p:nvGraphicFramePr>
        <p:xfrm>
          <a:off x="3849186" y="2960662"/>
          <a:ext cx="7764715" cy="372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24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b="0" i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নমিনি তথ্য- নমিনির পরিচয় পত্রের ধরন, সম্পর্ক ও শতাংশ এন্ট্রি করুন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ea typeface="Calibri"/>
                        <a:cs typeface="Nikosh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6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8458575" cy="11592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Shonar Bangla" panose="02020603050405020304" pitchFamily="18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Shonar Bangla" panose="02020603050405020304" pitchFamily="18" charset="0"/>
              </a:rPr>
            </a:br>
            <a:r>
              <a:rPr lang="bn-BD" sz="2800" dirty="0">
                <a:solidFill>
                  <a:srgbClr val="FFFFFF"/>
                </a:solidFill>
                <a:latin typeface="Shonar Bangla" panose="02020603050405020304" pitchFamily="18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Nikosh" panose="02000000000000000000" pitchFamily="2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Nikosh" panose="02000000000000000000" pitchFamily="2" charset="0"/>
              </a:rPr>
            </a:br>
            <a:r>
              <a:rPr lang="en-US" sz="40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40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40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40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ওয়েবপেইজ</a:t>
            </a:r>
            <a:r>
              <a:rPr lang="en-US" sz="40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solidFill>
                <a:srgbClr val="FFFF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F343-7129-FD9A-A58A-46312E7B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FFFF"/>
              </a:solidFill>
              <a:latin typeface="Nikosh" panose="02000000000000000000" pitchFamily="2" charset="0"/>
            </a:endParaRPr>
          </a:p>
          <a:p>
            <a:pPr algn="l"/>
            <a:r>
              <a:rPr lang="en-US" sz="2000">
                <a:solidFill>
                  <a:srgbClr val="FFFFFF"/>
                </a:solidFill>
                <a:latin typeface="Nikosh" panose="02000000000000000000" pitchFamily="2" charset="0"/>
              </a:rPr>
              <a:t>ও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  <a:latin typeface="Shonar Bangla" panose="02020603050405020304" pitchFamily="18" charset="0"/>
            </a:endParaRP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7C9EDF02-3EDF-42D3-8A4C-453C18460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47" y="1966293"/>
            <a:ext cx="848030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698" y="46931"/>
            <a:ext cx="9895951" cy="10336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পটভূমি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F343-7129-FD9A-A58A-46312E7B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50" y="2112885"/>
            <a:ext cx="11446323" cy="38886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61963" indent="-461963" algn="just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কর্মজীবন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যাপনের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সঞ্চয়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সুরক্ষিত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সঞ্চয়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পরিকল্পনার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আরেক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কর্মজীবনের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উপার্জিত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টাকার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বিনিয়োগ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নাগরিক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আর্থিক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61963" indent="-461963" algn="just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২০০৮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সংসদ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নির্বাচনে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আওয়ামী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লীগের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নির্বাচনী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ইশতেহারে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দেশের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সর্বস্তরের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জনগণকে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কাঠামোর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আওতায়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বৃদ্ধকালীন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সুরক্ষা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নিশ্চিত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জাতীয়ভাবে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প্রবর্তনের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সুস্পষ্ট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অংগীকার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461963" indent="-461963" algn="just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২০১৫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প্রণীত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কৌশলে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সুরক্ষার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বিষয়টি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অন্তর্ভুক্ত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এবং ২০২২-২০২৩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অর্থবছরের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বাজেট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বক্তৃতায়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প্রবর্তনের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সুস্পষ্ট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অংগীকার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461963" indent="-461963" algn="just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গড়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আয়ু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ভবিষ্যতে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নির্ভরশীলতার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টেকসই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দাবি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কল্যাণমূলক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রাষ্ট্র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ক্রমবর্ধমান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বয়স্ক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জনগোষ্ঠীকে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টেকসই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সুসংগঠিত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নিরাপত্তা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মহান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সংসদ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২০২৩ (২০২৩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সালের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৪নং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প্রণয়ন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করেছে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প্রণীত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আইনের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বিধান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অনুযায়ী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’।</a:t>
            </a:r>
          </a:p>
        </p:txBody>
      </p:sp>
    </p:spTree>
    <p:extLst>
      <p:ext uri="{BB962C8B-B14F-4D97-AF65-F5344CB8AC3E}">
        <p14:creationId xmlns:p14="http://schemas.microsoft.com/office/powerpoint/2010/main" val="28337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765" y="1974129"/>
            <a:ext cx="5043487" cy="24525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7200" dirty="0" err="1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801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698" y="46931"/>
            <a:ext cx="9895951" cy="10336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নজরে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স্কীমের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সম্পন্ন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কার্যক্রম</a:t>
            </a:r>
            <a:r>
              <a:rPr lang="en-US" sz="32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F343-7129-FD9A-A58A-46312E7B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9892" y="2068497"/>
            <a:ext cx="10005740" cy="39330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৩১.০১.২০২৩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“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ব্যবস্থাপনা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২০২৩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মহান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সংসদে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পাস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০২-০৪-২০২৩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তারিখে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'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সংক্রান্ত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প্রজ্ঞাপন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১৮-০৫-২০২৩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তারিখে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পরিচালনা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পর্ষদ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গঠনের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প্রজ্ঞাপন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১৮-০৫-২০২৩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তারিখে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নির্বাহী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চেয়ারম্যান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সদস্যগণের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চাকরির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মেয়াদ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শর্ত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বিধিমালা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২০২৩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১৩-০৮-২০২৩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খ্রি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.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তারিখে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বিধিমালা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২০২৩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ইতোমধ্যে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ইমিগ্রেশন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পাসপোর্ট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অধিদপ্তর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নির্বাচন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কমিশন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সচিবালয়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রেজিস্ট্রার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জেনারেলের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কার্যালয়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নিবন্ধন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সোনালী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সমঝোতা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স্মারক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স্বাক্ষর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64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401" y="294540"/>
            <a:ext cx="8684149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40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40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স্কিমের</a:t>
            </a:r>
            <a:r>
              <a:rPr lang="en-US" sz="40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r>
              <a:rPr lang="en-US" sz="4000" b="1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F343-7129-FD9A-A58A-46312E7B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45" y="2041236"/>
            <a:ext cx="11222181" cy="44305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১৮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বৎসর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তদূর্ধ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৫০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বৎসর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বয়সি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বাংলাদেশী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বিবেচনায়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৫০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উর্ধ্ব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বয়সের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নাগরিকগণ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অংশগ্রহণের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তারিখ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নিরবচ্ছিন্ন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আজীবন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প্রবাসী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বাংলাদেশী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b="1" dirty="0" err="1">
                <a:latin typeface="Nikosh" panose="02000000000000000000" pitchFamily="2" charset="0"/>
                <a:cs typeface="Nikosh" panose="02000000000000000000" pitchFamily="2" charset="0"/>
              </a:rPr>
              <a:t>নাগরিকগণ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যাদের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পত্র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পাসপোর্টের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রেজিস্ট্রেশনের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ডেবিট কার্ড ও ক্রেডিট কার্ডের মাধ্যমে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বৈদেশিক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মুদ্রায়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প্রাপ্তির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অফিসে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আবেদন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নিরবচ্ছিন্ন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৬০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পূর্তিতে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স্বয়ংক্রিয়ভাবে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 (Electronic Fund Transfer)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মাধ্যমে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ব্যাংক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একাউন্টে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নিজের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এবং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সদস্যদের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চিকিৎসা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গৃহ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নির্মাণ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গৃহ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মেরামত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বিবাহের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ব্যয়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নির্বাহের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ইচ্ছা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ফান্ডে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শুধু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জমাকৃত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৫০%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খণ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উত্তোলন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কর্তৃপক্ষ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কর্তৃক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ধার্যকৃত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সর্বোচ্চ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২৪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কিস্তিতে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পরিশোধ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সমুদয়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কিস্তি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প্রদানকারীর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পছন্দমাফিক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ত্রৈমাসিক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বার্ষিক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পরিশোধের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চাঁদাদাতাগণ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ইচ্ছা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অগ্রিম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ফান্ডে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17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9495"/>
            <a:ext cx="9895951" cy="6924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স্কিমের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বৈশিষ্ট্য</a:t>
            </a:r>
            <a:endParaRPr lang="en-US" sz="3600" dirty="0">
              <a:solidFill>
                <a:srgbClr val="FFFF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055" y="2334827"/>
            <a:ext cx="10704945" cy="37108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চাঁদাদাতাগণ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নিরবচ্ছিন্নভাবে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শর্তে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৬০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পূর্তিতে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আজীবন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হারে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জমাকৃত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জমার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বিপরীতে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বাবদ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উত্তোলনের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নিমিত্ত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নিমিনি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মনোনয়ন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কমপক্ষে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১০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মৃত্যুবরণ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জমাকৃত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মুনাফাসহ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নমিনিকে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ফেরত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থাকাকালীন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তাঁর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৭৫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মৃত্যুবরণ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পেনশনারের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নমিনি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নমিনিগণ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বৈধ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উত্তরাধিকারীগণ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অবশিষ্ট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সময়ের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ৎ ৭৫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বছর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পর্যন্ত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উক্ত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দারিদ্র্য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সীমার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বসবাসকারী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৫০%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অনুদান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হিসেবে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চাঁদাদাতাগণ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প্রদানের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আয়কর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গণনায়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রেয়াত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পেনশন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বাবদ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প্রাপ্ত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আয়কর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মুক্ত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285750" indent="-228600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চাঁদার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2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9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8" y="348867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সর্বজনীন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পেনশনের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স্কিমসমূহ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Picture 5" descr="A green background with a white text and a passport and a globe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6" y="3413245"/>
            <a:ext cx="2837243" cy="2470319"/>
          </a:xfrm>
          <a:prstGeom prst="rect">
            <a:avLst/>
          </a:prstGeom>
        </p:spPr>
      </p:pic>
      <p:pic>
        <p:nvPicPr>
          <p:cNvPr id="7" name="Picture 6" descr="A red and white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5" y="3413244"/>
            <a:ext cx="2658090" cy="2470319"/>
          </a:xfrm>
          <a:prstGeom prst="rect">
            <a:avLst/>
          </a:prstGeom>
        </p:spPr>
      </p:pic>
      <p:pic>
        <p:nvPicPr>
          <p:cNvPr id="8" name="Picture 7" descr="A blue and white rectangular object with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82" y="3428997"/>
            <a:ext cx="2571947" cy="2454565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669" y="3429000"/>
            <a:ext cx="2645216" cy="24545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 txBox="1">
            <a:spLocks/>
          </p:cNvSpPr>
          <p:nvPr/>
        </p:nvSpPr>
        <p:spPr>
          <a:xfrm>
            <a:off x="3518164" y="1912543"/>
            <a:ext cx="4633782" cy="94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60120">
              <a:spcAft>
                <a:spcPts val="600"/>
              </a:spcAft>
            </a:pP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০৪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স্কিম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2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9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8" y="348867"/>
            <a:ext cx="10044023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9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900" dirty="0">
                <a:solidFill>
                  <a:srgbClr val="0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প্রগতি</a:t>
            </a:r>
            <a:r>
              <a:rPr lang="en-US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CD7675B-14EF-1AC3-A796-832E773A72E6}"/>
              </a:ext>
            </a:extLst>
          </p:cNvPr>
          <p:cNvSpPr txBox="1">
            <a:spLocks/>
          </p:cNvSpPr>
          <p:nvPr/>
        </p:nvSpPr>
        <p:spPr>
          <a:xfrm>
            <a:off x="739389" y="2583402"/>
            <a:ext cx="4864875" cy="3382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bn-IN" sz="2000" b="1" dirty="0">
                <a:latin typeface="Nikosh" panose="02000000000000000000" pitchFamily="2" charset="0"/>
                <a:cs typeface="Nikosh" panose="02000000000000000000" pitchFamily="2" charset="0"/>
              </a:rPr>
              <a:t>প্রগতি স্কিম 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2000" b="1" dirty="0">
                <a:latin typeface="Nikosh" panose="02000000000000000000" pitchFamily="2" charset="0"/>
                <a:cs typeface="Nikosh" panose="02000000000000000000" pitchFamily="2" charset="0"/>
              </a:rPr>
              <a:t>বেসরকারি প্রতিষ্ঠানের কর্মচারীগণের জন্য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বেসরকারি প্রতিষ্ঠানে কর্মরত কোনো কর্মচারী বা উক্ত প্রতিষ্ঠানের মালিক তফসিলে বর্ণিত হারে চাঁদা প্রদানপূর্বক এই স্কিমে অংশগ্রহণ করিতে পারিবেন</a:t>
            </a:r>
            <a:r>
              <a:rPr lang="hi-IN" sz="2000" dirty="0"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এবং বেসরকারি প্রতিষ্ঠানের পক্ষ হইতে উহার কর্মচারীগণের জন্য এই স্কিমে অংশগ্রহণের ক্ষেত্রে স্কিমের চাঁদার ৫০% (শতকরা পঞ্চাশ ভাগ) কর্মচারী এবং অবশিষ্ট ৫০% (শতকরা পঞ্চাশ ভাগ) প্রতিষ্ঠান প্রদান করিবে; এবং কোনো বেসরকারি প্রতিষ্ঠান প্রাতিষ্ঠানিকভাবে এই স্কিমে অংশগ্রহণ না করিলে, উক্ত বেসরকারি প্রতিষ্ঠানে কর্মরত কোনো কর্মচারী নিজ উদ্যোগে এককভাবে এই স্কিমে অংশগ্রহণ করিতে </a:t>
            </a:r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পারিবেন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49026F-13A2-E6C4-101A-A220BD911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3967"/>
              </p:ext>
            </p:extLst>
          </p:nvPr>
        </p:nvGraphicFramePr>
        <p:xfrm>
          <a:off x="5666263" y="1856030"/>
          <a:ext cx="6193227" cy="4554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945">
                  <a:extLst>
                    <a:ext uri="{9D8B030D-6E8A-4147-A177-3AD203B41FA5}">
                      <a16:colId xmlns:a16="http://schemas.microsoft.com/office/drawing/2014/main" val="2082602043"/>
                    </a:ext>
                  </a:extLst>
                </a:gridCol>
              </a:tblGrid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চাঁদার হার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,</a:t>
                      </a: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০০০ টাকা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</a:t>
                      </a: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,</a:t>
                      </a: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০০০ টাকা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,</a:t>
                      </a: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০০০ টাকা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,</a:t>
                      </a: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০০০ টাকা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চাঁদা প্রদানের মোট সময়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 (</a:t>
                      </a: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বৎসরে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পেনশন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পেনশন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পেনশন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মাসিক পেনশন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cs typeface="Nikosh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(</a:t>
                      </a: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টাকা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৪২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৬৮৯৩১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১০৩৩৯৬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১৭২৩২৭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৩,৪৪,৬৫৫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৫৮৪০০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৮৭৬০১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১৪৬০০১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২,৯২,০০২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৩৫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৩৮৩৭৪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৫৭৫৬১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৯৫৯৩৫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১,৯১,৮৭০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২৪৯৩২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৩৭৩৯৮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৬২৩৩০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১,২৪,৬৬০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২৫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১৫৯১০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২৩৮৬৪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৩৯৭৭৪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৭৯,৫৪৮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৯৮৫৪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১৪৭৮০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২৪৬৩৪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৪৯,২৬৮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১৫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৫৭৮৯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৮৬৮৩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১৪৪৭২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২৮,৯৪৪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৩০৬০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৪৫৯১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৭৬৫১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93744" marR="937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600" dirty="0">
                          <a:solidFill>
                            <a:schemeClr val="tx1"/>
                          </a:solidFill>
                          <a:effectLst/>
                          <a:latin typeface="Nikosh" pitchFamily="2" charset="0"/>
                          <a:cs typeface="Nikosh" pitchFamily="2" charset="0"/>
                        </a:rPr>
                        <a:t>১৫,৩০২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2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564" y="348865"/>
            <a:ext cx="10401915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3600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সুরক্ষা</a:t>
            </a:r>
            <a:r>
              <a:rPr lang="en-US" sz="3600" kern="1200" dirty="0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F343-7129-FD9A-A58A-46312E7B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12" y="2423605"/>
            <a:ext cx="3841789" cy="357079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285750" indent="-228600" algn="just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IN" sz="2000" b="1" dirty="0">
                <a:latin typeface="Nikosh" panose="02000000000000000000" pitchFamily="2" charset="0"/>
                <a:cs typeface="Nikosh" panose="02000000000000000000" pitchFamily="2" charset="0"/>
              </a:rPr>
              <a:t>সুরক্ষা স্কিম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bn-IN" sz="2000" b="1" dirty="0">
                <a:latin typeface="Nikosh" panose="02000000000000000000" pitchFamily="2" charset="0"/>
                <a:cs typeface="Nikosh" panose="02000000000000000000" pitchFamily="2" charset="0"/>
              </a:rPr>
              <a:t>স্বকর্মে নিয়োজিত নাগরিকগণের জন্য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অনানুষ্ঠানিক খাতে কর্মরত বা স্বকর্মে নিয়োজিত ব্যক্তিগণ যেমন- কৃষক, রিক্সাচালক, শ্রমিক, কামার, কুমার, জেলে, তাঁতি, ইত্যাদি তফসিলে বর্ণিত হারে চাঁদা প্রদানপূর্বক এই স্কিমে অংশগ্রহণ করিতে </a:t>
            </a:r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পারিবেন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301212"/>
              </p:ext>
            </p:extLst>
          </p:nvPr>
        </p:nvGraphicFramePr>
        <p:xfrm>
          <a:off x="4498110" y="2273574"/>
          <a:ext cx="7565327" cy="4562040"/>
        </p:xfrm>
        <a:graphic>
          <a:graphicData uri="http://schemas.openxmlformats.org/drawingml/2006/table">
            <a:tbl>
              <a:tblPr firstRow="1" firstCol="1" bandRow="1">
                <a:noFill/>
                <a:tableStyleId>{9D7B26C5-4107-4FEC-AEDC-1716B250A1EF}</a:tableStyleId>
              </a:tblPr>
              <a:tblGrid>
                <a:gridCol w="20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মাসিক চাঁদার হার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en-GB" sz="18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18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০০০ টাকা</a:t>
                      </a:r>
                      <a:endParaRPr lang="en-US" sz="18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</a:t>
                      </a: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০০০ টাকা 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</a:t>
                      </a:r>
                      <a:r>
                        <a:rPr lang="en-GB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০০০ টাকা 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</a:t>
                      </a:r>
                      <a:r>
                        <a:rPr lang="en-GB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০০০ টাকা 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চাঁদা প্রদানের মোট সময়</a:t>
                      </a: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</a:t>
                      </a: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বৎসরে</a:t>
                      </a: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18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মাসিক পেনশন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</a:t>
                      </a:r>
                      <a:r>
                        <a:rPr lang="bn-IN" sz="18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টাকা</a:t>
                      </a:r>
                      <a:r>
                        <a:rPr lang="en-GB" sz="18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মাসিক পেনশন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</a:t>
                      </a: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টাকা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মাসিক পেনশন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</a:t>
                      </a: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টাকা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মাসিক পেনশন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</a:t>
                      </a: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টাকা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৪২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৩৪৪৬৫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৬৮৯৩১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১০৩৩৯৬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১৭২৩২৭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৪০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২৯২০০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৫৮৪০০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৮৭৬০১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১৪৬০০১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৩৫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১৯১৮৭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৩৮৩৭৪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৫৭৫৬১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৯৫৯৩৫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১২৪৬৬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২৪৯৩২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৩৭৩৯৮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৬২৩৩০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৭৯৫৫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১৫৯১০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২৩৮৬৪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৩৯৭৭৪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৪৯২৭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৯৮৫৪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১৪৭৮০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২৪৬৩৪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২৮৯৪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৫৭৮৯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৮৬৮৩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১৪৪৭২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১৫৩০</a:t>
                      </a:r>
                      <a:endParaRPr lang="en-US" sz="2000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৩০৬০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৪৫৯১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৭৬৫১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0" marR="35566" marT="14226" marB="10669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2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BE8D45-F89D-A89C-C184-33281EF0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671" y="30679"/>
            <a:ext cx="8128856" cy="11592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  <a:latin typeface="Shonar Bangla" panose="02020603050405020304" pitchFamily="18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Shonar Bangla" panose="02020603050405020304" pitchFamily="18" charset="0"/>
              </a:rPr>
            </a:br>
            <a:r>
              <a:rPr lang="bn-BD" sz="3600" dirty="0">
                <a:solidFill>
                  <a:srgbClr val="FFFFFF"/>
                </a:solidFill>
                <a:latin typeface="Shonar Bangla" panose="02020603050405020304" pitchFamily="18" charset="0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Nikosh" panose="02000000000000000000" pitchFamily="2" charset="0"/>
              </a:rPr>
            </a:br>
            <a:r>
              <a:rPr lang="en-US" sz="3600" dirty="0" err="1">
                <a:solidFill>
                  <a:srgbClr val="FFFF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সমতা</a:t>
            </a:r>
            <a:endParaRPr lang="en-US" sz="3600" dirty="0">
              <a:solidFill>
                <a:srgbClr val="FFFF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9F343-7129-FD9A-A58A-46312E7B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99" y="2105261"/>
            <a:ext cx="4259119" cy="3704409"/>
          </a:xfrm>
        </p:spPr>
        <p:txBody>
          <a:bodyPr anchor="ctr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bn-IN" sz="2000" b="1" dirty="0">
                <a:latin typeface="Nikosh" panose="02000000000000000000" pitchFamily="2" charset="0"/>
                <a:cs typeface="Nikosh" panose="02000000000000000000" pitchFamily="2" charset="0"/>
              </a:rPr>
              <a:t>সমতা স্কিম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bn-IN" sz="2000" b="1" dirty="0">
                <a:latin typeface="Nikosh" panose="02000000000000000000" pitchFamily="2" charset="0"/>
                <a:cs typeface="Nikosh" panose="02000000000000000000" pitchFamily="2" charset="0"/>
              </a:rPr>
              <a:t>স্বকর্মে নিয়োজিত স্বল্প আয়ের নাগরিকগণের জন্য অংশ প্রদায়ক পেনশন</a:t>
            </a:r>
            <a:r>
              <a:rPr lang="en-US" sz="2000" b="1" dirty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বাংলাদেশ পরিসংখ্যান ব্যুরো কর্তৃক, সময় সময়, প্রকাশিত আয় সীমার ভিত্তিতে দারিদ্র্য সীমার  নিম্নে বসবাসকারী স্বল্প আয়ের ব্যক্তিগণ [যাহাদের বর্তমান আয় সীমা বাৎসরিক অনূর্ধ্ব </a:t>
            </a:r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৬০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2000" dirty="0">
                <a:latin typeface="Nikosh" panose="02000000000000000000" pitchFamily="2" charset="0"/>
                <a:cs typeface="Nikosh" panose="02000000000000000000" pitchFamily="2" charset="0"/>
              </a:rPr>
              <a:t>ষাট) হাজার টাকা] তফসিলে বর্ণিত হারে চাঁদা প্রদানপূর্বক এই স্কিমে অংশগ্রহণ করিতে </a:t>
            </a:r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পারিবেন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IN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সমতা স্কিমে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মাসিক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১০০০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চাঁদাদাতা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৫০০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জমা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দিবে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এবং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বাকি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৫০০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টাকা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দিবে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44791"/>
              </p:ext>
            </p:extLst>
          </p:nvPr>
        </p:nvGraphicFramePr>
        <p:xfrm>
          <a:off x="5508465" y="1595629"/>
          <a:ext cx="6554124" cy="52399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25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মাসিক চাঁদার হার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</a:t>
                      </a: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০০০ টাকা 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(চাঁদাদাতা ৫০০ টাকা+ সরকারি অংশ ৫০০ টাকা)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2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চাঁদা প্রদানের মোট সময়</a:t>
                      </a: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(</a:t>
                      </a: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বৎসরে</a:t>
                      </a:r>
                      <a:r>
                        <a:rPr lang="en-GB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মাসিক পেনশন 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(</a:t>
                      </a: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টাকা</a:t>
                      </a:r>
                      <a:r>
                        <a:rPr lang="en-GB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)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৪২</a:t>
                      </a:r>
                      <a:endParaRPr lang="en-US" sz="2000" b="1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৩৪৪৬৫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৪০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২৯২০০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৩৫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১৯১৮৭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৩০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১২৪৬৬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২৫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৭৯৫৫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২০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৪৯২৭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২৮৯৪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9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b="1" cap="none" spc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১০</a:t>
                      </a:r>
                      <a:endParaRPr lang="en-US" sz="2000" b="1" cap="none" spc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000" cap="none" spc="0" dirty="0">
                          <a:solidFill>
                            <a:schemeClr val="tx1"/>
                          </a:solidFill>
                          <a:effectLst/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১৫৩০</a:t>
                      </a:r>
                      <a:endParaRPr lang="en-US" sz="2000" cap="none" spc="0" dirty="0">
                        <a:solidFill>
                          <a:schemeClr val="tx1"/>
                        </a:solidFill>
                        <a:effectLst/>
                        <a:latin typeface="Nikosh" pitchFamily="2" charset="0"/>
                        <a:ea typeface="Times New Roman"/>
                        <a:cs typeface="Nikosh" pitchFamily="2" charset="0"/>
                      </a:endParaRPr>
                    </a:p>
                  </a:txBody>
                  <a:tcPr marL="65154" marR="82729" marT="18615" marB="1396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1000</TotalTime>
  <Words>2258</Words>
  <Application>Microsoft Office PowerPoint</Application>
  <PresentationFormat>Widescreen</PresentationFormat>
  <Paragraphs>274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Shonar Bangla</vt:lpstr>
      <vt:lpstr>Times New Roman</vt:lpstr>
      <vt:lpstr>Vrinda</vt:lpstr>
      <vt:lpstr>Wingdings</vt:lpstr>
      <vt:lpstr>Office Theme</vt:lpstr>
      <vt:lpstr>PowerPoint Presentation</vt:lpstr>
      <vt:lpstr>  পটভূমি </vt:lpstr>
      <vt:lpstr>  এক নজরে সর্বজনীন পেনশন স্কীমের সম্পন্ন কার্যক্রম </vt:lpstr>
      <vt:lpstr>সর্বজনীন পেনশন স্কিমের বৈশিষ্ট্য </vt:lpstr>
      <vt:lpstr>সর্বজনীন পেনশন স্কিমের বৈশিষ্ট্য</vt:lpstr>
      <vt:lpstr>  সর্বজনীন পেনশনের স্কিমসমূহ  </vt:lpstr>
      <vt:lpstr>    প্রগতি   </vt:lpstr>
      <vt:lpstr>  সুরক্ষা </vt:lpstr>
      <vt:lpstr>   সমতা</vt:lpstr>
      <vt:lpstr>    প্রবাস   </vt:lpstr>
      <vt:lpstr>প্রবাস স্কিমে অংশগ্রহণে সুবিধাসমূহ</vt:lpstr>
      <vt:lpstr>সর্বজনীন পেনশন কার্যক্রম বাস্তবায়নে গৃহীত পদক্ষেপ সমূহ</vt:lpstr>
      <vt:lpstr>সর্বজনীন পেনশন কার্যক্রম বাস্তবায়নে গৃহীত পদক্ষেপ সমূহ</vt:lpstr>
      <vt:lpstr>PowerPoint Presentation</vt:lpstr>
      <vt:lpstr>PowerPoint Presentation</vt:lpstr>
      <vt:lpstr>PowerPoint Presentation</vt:lpstr>
      <vt:lpstr>সর্বজনীন পেনশন স্কিমের ০৪টি পেনশন স্কিমে  সর্বোচ্চ ও সর্বনিম্ন মাসিক পেনশন</vt:lpstr>
      <vt:lpstr> সর্বজনীন পেনশন স্কীমে রেজিস্ট্রেশনের ধাপসমুহ</vt:lpstr>
      <vt:lpstr>   জাতীয় পেনশন কর্তৃপক্ষের ওয়েবপেইজ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সর্বজনীন পেনশন স্কিম</dc:title>
  <dc:creator>Gamer_Zawad ‎</dc:creator>
  <cp:lastModifiedBy>User</cp:lastModifiedBy>
  <cp:revision>129</cp:revision>
  <cp:lastPrinted>2023-08-28T08:10:47Z</cp:lastPrinted>
  <dcterms:created xsi:type="dcterms:W3CDTF">2023-08-13T17:04:16Z</dcterms:created>
  <dcterms:modified xsi:type="dcterms:W3CDTF">2023-11-26T06:52:07Z</dcterms:modified>
</cp:coreProperties>
</file>